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1" r:id="rId3"/>
    <p:sldId id="256" r:id="rId4"/>
    <p:sldId id="259" r:id="rId5"/>
    <p:sldId id="273" r:id="rId6"/>
    <p:sldId id="257" r:id="rId7"/>
    <p:sldId id="275" r:id="rId8"/>
    <p:sldId id="274" r:id="rId9"/>
    <p:sldId id="272" r:id="rId10"/>
    <p:sldId id="258" r:id="rId11"/>
    <p:sldId id="260" r:id="rId12"/>
    <p:sldId id="262" r:id="rId13"/>
    <p:sldId id="263" r:id="rId14"/>
    <p:sldId id="261" r:id="rId15"/>
    <p:sldId id="264" r:id="rId16"/>
    <p:sldId id="267" r:id="rId17"/>
    <p:sldId id="265" r:id="rId18"/>
    <p:sldId id="266" r:id="rId19"/>
    <p:sldId id="268" r:id="rId20"/>
    <p:sldId id="269" r:id="rId21"/>
    <p:sldId id="270" r:id="rId22"/>
  </p:sldIdLst>
  <p:sldSz cx="9906000" cy="6858000" type="A4"/>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5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466"/>
    <p:restoredTop sz="94666"/>
  </p:normalViewPr>
  <p:slideViewPr>
    <p:cSldViewPr snapToGrid="0" snapToObjects="1" showGuides="1">
      <p:cViewPr>
        <p:scale>
          <a:sx n="90" d="100"/>
          <a:sy n="90" d="100"/>
        </p:scale>
        <p:origin x="-564" y="-114"/>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238250" y="1122363"/>
            <a:ext cx="74295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4D9267C0-C3A5-154C-BC9B-4CF5FB7DB024}"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3454F2-8CD0-FE43-9AE2-8C53BB660F8D}" type="slidenum">
              <a:rPr kumimoji="1" lang="zh-CN" altLang="en-US" smtClean="0"/>
            </a:fld>
            <a:endParaRPr kumimoji="1"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endParaRPr kumimoji="1" lang="zh-CN" altLang="en-US" smtClean="0"/>
          </a:p>
          <a:p>
            <a:pPr lvl="1"/>
            <a:r>
              <a:rPr kumimoji="1" lang="zh-CN" altLang="en-US" smtClean="0"/>
              <a:t>二级</a:t>
            </a:r>
            <a:endParaRPr kumimoji="1" lang="zh-CN" altLang="en-US" smtClean="0"/>
          </a:p>
          <a:p>
            <a:pPr lvl="2"/>
            <a:r>
              <a:rPr kumimoji="1" lang="zh-CN" altLang="en-US" smtClean="0"/>
              <a:t>三级</a:t>
            </a:r>
            <a:endParaRPr kumimoji="1" lang="zh-CN" altLang="en-US" smtClean="0"/>
          </a:p>
          <a:p>
            <a:pPr lvl="3"/>
            <a:r>
              <a:rPr kumimoji="1" lang="zh-CN" altLang="en-US" smtClean="0"/>
              <a:t>四级</a:t>
            </a:r>
            <a:endParaRPr kumimoji="1" lang="zh-CN" altLang="en-US" smtClean="0"/>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4D9267C0-C3A5-154C-BC9B-4CF5FB7DB024}"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3454F2-8CD0-FE43-9AE2-8C53BB660F8D}" type="slidenum">
              <a:rPr kumimoji="1" lang="zh-CN" altLang="en-US" smtClean="0"/>
            </a:fld>
            <a:endParaRPr kumimoji="1"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7088981" y="365125"/>
            <a:ext cx="2135981"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681037" y="365125"/>
            <a:ext cx="6284119" cy="5811838"/>
          </a:xfrm>
        </p:spPr>
        <p:txBody>
          <a:bodyPr vert="eaVert"/>
          <a:lstStyle/>
          <a:p>
            <a:pPr lvl="0"/>
            <a:r>
              <a:rPr kumimoji="1" lang="zh-CN" altLang="en-US" smtClean="0"/>
              <a:t>单击此处编辑母版文本样式</a:t>
            </a:r>
            <a:endParaRPr kumimoji="1" lang="zh-CN" altLang="en-US" smtClean="0"/>
          </a:p>
          <a:p>
            <a:pPr lvl="1"/>
            <a:r>
              <a:rPr kumimoji="1" lang="zh-CN" altLang="en-US" smtClean="0"/>
              <a:t>二级</a:t>
            </a:r>
            <a:endParaRPr kumimoji="1" lang="zh-CN" altLang="en-US" smtClean="0"/>
          </a:p>
          <a:p>
            <a:pPr lvl="2"/>
            <a:r>
              <a:rPr kumimoji="1" lang="zh-CN" altLang="en-US" smtClean="0"/>
              <a:t>三级</a:t>
            </a:r>
            <a:endParaRPr kumimoji="1" lang="zh-CN" altLang="en-US" smtClean="0"/>
          </a:p>
          <a:p>
            <a:pPr lvl="3"/>
            <a:r>
              <a:rPr kumimoji="1" lang="zh-CN" altLang="en-US" smtClean="0"/>
              <a:t>四级</a:t>
            </a:r>
            <a:endParaRPr kumimoji="1" lang="zh-CN" altLang="en-US" smtClean="0"/>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4D9267C0-C3A5-154C-BC9B-4CF5FB7DB024}"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3454F2-8CD0-FE43-9AE2-8C53BB660F8D}" type="slidenum">
              <a:rPr kumimoji="1" lang="zh-CN" altLang="en-US" smtClean="0"/>
            </a:fld>
            <a:endParaRPr kumimoji="1"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endParaRPr kumimoji="1" lang="zh-CN" altLang="en-US" smtClean="0"/>
          </a:p>
          <a:p>
            <a:pPr lvl="1"/>
            <a:r>
              <a:rPr kumimoji="1" lang="zh-CN" altLang="en-US" smtClean="0"/>
              <a:t>二级</a:t>
            </a:r>
            <a:endParaRPr kumimoji="1" lang="zh-CN" altLang="en-US" smtClean="0"/>
          </a:p>
          <a:p>
            <a:pPr lvl="2"/>
            <a:r>
              <a:rPr kumimoji="1" lang="zh-CN" altLang="en-US" smtClean="0"/>
              <a:t>三级</a:t>
            </a:r>
            <a:endParaRPr kumimoji="1" lang="zh-CN" altLang="en-US" smtClean="0"/>
          </a:p>
          <a:p>
            <a:pPr lvl="3"/>
            <a:r>
              <a:rPr kumimoji="1" lang="zh-CN" altLang="en-US" smtClean="0"/>
              <a:t>四级</a:t>
            </a:r>
            <a:endParaRPr kumimoji="1" lang="zh-CN" altLang="en-US" smtClean="0"/>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4D9267C0-C3A5-154C-BC9B-4CF5FB7DB024}"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3454F2-8CD0-FE43-9AE2-8C53BB660F8D}" type="slidenum">
              <a:rPr kumimoji="1" lang="zh-CN" altLang="en-US" smtClean="0"/>
            </a:fld>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75878" y="1709739"/>
            <a:ext cx="8543925"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675878" y="4589464"/>
            <a:ext cx="8543925"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endParaRPr kumimoji="1" lang="zh-CN" altLang="en-US" smtClean="0"/>
          </a:p>
        </p:txBody>
      </p:sp>
      <p:sp>
        <p:nvSpPr>
          <p:cNvPr id="4" name="日期占位符 3"/>
          <p:cNvSpPr>
            <a:spLocks noGrp="1"/>
          </p:cNvSpPr>
          <p:nvPr>
            <p:ph type="dt" sz="half" idx="10"/>
          </p:nvPr>
        </p:nvSpPr>
        <p:spPr/>
        <p:txBody>
          <a:bodyPr/>
          <a:lstStyle/>
          <a:p>
            <a:fld id="{4D9267C0-C3A5-154C-BC9B-4CF5FB7DB024}"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F3454F2-8CD0-FE43-9AE2-8C53BB660F8D}" type="slidenum">
              <a:rPr kumimoji="1" lang="zh-CN" altLang="en-US" smtClean="0"/>
            </a:fld>
            <a:endParaRPr kumimoji="1"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681038" y="1825625"/>
            <a:ext cx="4210050" cy="4351338"/>
          </a:xfrm>
        </p:spPr>
        <p:txBody>
          <a:bodyPr/>
          <a:lstStyle/>
          <a:p>
            <a:pPr lvl="0"/>
            <a:r>
              <a:rPr kumimoji="1" lang="zh-CN" altLang="en-US" smtClean="0"/>
              <a:t>单击此处编辑母版文本样式</a:t>
            </a:r>
            <a:endParaRPr kumimoji="1" lang="zh-CN" altLang="en-US" smtClean="0"/>
          </a:p>
          <a:p>
            <a:pPr lvl="1"/>
            <a:r>
              <a:rPr kumimoji="1" lang="zh-CN" altLang="en-US" smtClean="0"/>
              <a:t>二级</a:t>
            </a:r>
            <a:endParaRPr kumimoji="1" lang="zh-CN" altLang="en-US" smtClean="0"/>
          </a:p>
          <a:p>
            <a:pPr lvl="2"/>
            <a:r>
              <a:rPr kumimoji="1" lang="zh-CN" altLang="en-US" smtClean="0"/>
              <a:t>三级</a:t>
            </a:r>
            <a:endParaRPr kumimoji="1" lang="zh-CN" altLang="en-US" smtClean="0"/>
          </a:p>
          <a:p>
            <a:pPr lvl="3"/>
            <a:r>
              <a:rPr kumimoji="1" lang="zh-CN" altLang="en-US" smtClean="0"/>
              <a:t>四级</a:t>
            </a:r>
            <a:endParaRPr kumimoji="1" lang="zh-CN" altLang="en-US" smtClean="0"/>
          </a:p>
          <a:p>
            <a:pPr lvl="4"/>
            <a:r>
              <a:rPr kumimoji="1" lang="zh-CN" altLang="en-US" smtClean="0"/>
              <a:t>五级</a:t>
            </a:r>
            <a:endParaRPr kumimoji="1" lang="zh-CN" altLang="en-US"/>
          </a:p>
        </p:txBody>
      </p:sp>
      <p:sp>
        <p:nvSpPr>
          <p:cNvPr id="4" name="内容占位符 3"/>
          <p:cNvSpPr>
            <a:spLocks noGrp="1"/>
          </p:cNvSpPr>
          <p:nvPr>
            <p:ph sz="half" idx="2"/>
          </p:nvPr>
        </p:nvSpPr>
        <p:spPr>
          <a:xfrm>
            <a:off x="5014913" y="1825625"/>
            <a:ext cx="4210050" cy="4351338"/>
          </a:xfrm>
        </p:spPr>
        <p:txBody>
          <a:bodyPr/>
          <a:lstStyle/>
          <a:p>
            <a:pPr lvl="0"/>
            <a:r>
              <a:rPr kumimoji="1" lang="zh-CN" altLang="en-US" smtClean="0"/>
              <a:t>单击此处编辑母版文本样式</a:t>
            </a:r>
            <a:endParaRPr kumimoji="1" lang="zh-CN" altLang="en-US" smtClean="0"/>
          </a:p>
          <a:p>
            <a:pPr lvl="1"/>
            <a:r>
              <a:rPr kumimoji="1" lang="zh-CN" altLang="en-US" smtClean="0"/>
              <a:t>二级</a:t>
            </a:r>
            <a:endParaRPr kumimoji="1" lang="zh-CN" altLang="en-US" smtClean="0"/>
          </a:p>
          <a:p>
            <a:pPr lvl="2"/>
            <a:r>
              <a:rPr kumimoji="1" lang="zh-CN" altLang="en-US" smtClean="0"/>
              <a:t>三级</a:t>
            </a:r>
            <a:endParaRPr kumimoji="1" lang="zh-CN" altLang="en-US" smtClean="0"/>
          </a:p>
          <a:p>
            <a:pPr lvl="3"/>
            <a:r>
              <a:rPr kumimoji="1" lang="zh-CN" altLang="en-US" smtClean="0"/>
              <a:t>四级</a:t>
            </a:r>
            <a:endParaRPr kumimoji="1" lang="zh-CN" altLang="en-US" smtClean="0"/>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4D9267C0-C3A5-154C-BC9B-4CF5FB7DB024}" type="datetimeFigureOut">
              <a:rPr kumimoji="1" lang="zh-CN" altLang="en-US" smtClean="0"/>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0F3454F2-8CD0-FE43-9AE2-8C53BB660F8D}" type="slidenum">
              <a:rPr kumimoji="1" lang="zh-CN" altLang="en-US" smtClean="0"/>
            </a:fld>
            <a:endParaRPr kumimoji="1"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82328" y="365126"/>
            <a:ext cx="8543925"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682328"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endParaRPr kumimoji="1" lang="zh-CN" altLang="en-US" smtClean="0"/>
          </a:p>
        </p:txBody>
      </p:sp>
      <p:sp>
        <p:nvSpPr>
          <p:cNvPr id="4" name="内容占位符 3"/>
          <p:cNvSpPr>
            <a:spLocks noGrp="1"/>
          </p:cNvSpPr>
          <p:nvPr>
            <p:ph sz="half" idx="2"/>
          </p:nvPr>
        </p:nvSpPr>
        <p:spPr>
          <a:xfrm>
            <a:off x="682328" y="2505075"/>
            <a:ext cx="4190702" cy="3684588"/>
          </a:xfrm>
        </p:spPr>
        <p:txBody>
          <a:bodyPr/>
          <a:lstStyle/>
          <a:p>
            <a:pPr lvl="0"/>
            <a:r>
              <a:rPr kumimoji="1" lang="zh-CN" altLang="en-US" smtClean="0"/>
              <a:t>单击此处编辑母版文本样式</a:t>
            </a:r>
            <a:endParaRPr kumimoji="1" lang="zh-CN" altLang="en-US" smtClean="0"/>
          </a:p>
          <a:p>
            <a:pPr lvl="1"/>
            <a:r>
              <a:rPr kumimoji="1" lang="zh-CN" altLang="en-US" smtClean="0"/>
              <a:t>二级</a:t>
            </a:r>
            <a:endParaRPr kumimoji="1" lang="zh-CN" altLang="en-US" smtClean="0"/>
          </a:p>
          <a:p>
            <a:pPr lvl="2"/>
            <a:r>
              <a:rPr kumimoji="1" lang="zh-CN" altLang="en-US" smtClean="0"/>
              <a:t>三级</a:t>
            </a:r>
            <a:endParaRPr kumimoji="1" lang="zh-CN" altLang="en-US" smtClean="0"/>
          </a:p>
          <a:p>
            <a:pPr lvl="3"/>
            <a:r>
              <a:rPr kumimoji="1" lang="zh-CN" altLang="en-US" smtClean="0"/>
              <a:t>四级</a:t>
            </a:r>
            <a:endParaRPr kumimoji="1" lang="zh-CN" altLang="en-US" smtClean="0"/>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endParaRPr kumimoji="1" lang="zh-CN" altLang="en-US" smtClean="0"/>
          </a:p>
        </p:txBody>
      </p:sp>
      <p:sp>
        <p:nvSpPr>
          <p:cNvPr id="6" name="内容占位符 5"/>
          <p:cNvSpPr>
            <a:spLocks noGrp="1"/>
          </p:cNvSpPr>
          <p:nvPr>
            <p:ph sz="quarter" idx="4"/>
          </p:nvPr>
        </p:nvSpPr>
        <p:spPr>
          <a:xfrm>
            <a:off x="5014913" y="2505075"/>
            <a:ext cx="4211340" cy="3684588"/>
          </a:xfrm>
        </p:spPr>
        <p:txBody>
          <a:bodyPr/>
          <a:lstStyle/>
          <a:p>
            <a:pPr lvl="0"/>
            <a:r>
              <a:rPr kumimoji="1" lang="zh-CN" altLang="en-US" smtClean="0"/>
              <a:t>单击此处编辑母版文本样式</a:t>
            </a:r>
            <a:endParaRPr kumimoji="1" lang="zh-CN" altLang="en-US" smtClean="0"/>
          </a:p>
          <a:p>
            <a:pPr lvl="1"/>
            <a:r>
              <a:rPr kumimoji="1" lang="zh-CN" altLang="en-US" smtClean="0"/>
              <a:t>二级</a:t>
            </a:r>
            <a:endParaRPr kumimoji="1" lang="zh-CN" altLang="en-US" smtClean="0"/>
          </a:p>
          <a:p>
            <a:pPr lvl="2"/>
            <a:r>
              <a:rPr kumimoji="1" lang="zh-CN" altLang="en-US" smtClean="0"/>
              <a:t>三级</a:t>
            </a:r>
            <a:endParaRPr kumimoji="1" lang="zh-CN" altLang="en-US" smtClean="0"/>
          </a:p>
          <a:p>
            <a:pPr lvl="3"/>
            <a:r>
              <a:rPr kumimoji="1" lang="zh-CN" altLang="en-US" smtClean="0"/>
              <a:t>四级</a:t>
            </a:r>
            <a:endParaRPr kumimoji="1" lang="zh-CN" altLang="en-US" smtClean="0"/>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4D9267C0-C3A5-154C-BC9B-4CF5FB7DB024}" type="datetimeFigureOut">
              <a:rPr kumimoji="1" lang="zh-CN" altLang="en-US" smtClean="0"/>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0F3454F2-8CD0-FE43-9AE2-8C53BB660F8D}" type="slidenum">
              <a:rPr kumimoji="1" lang="zh-CN" altLang="en-US" smtClean="0"/>
            </a:fld>
            <a:endParaRPr kumimoji="1"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4D9267C0-C3A5-154C-BC9B-4CF5FB7DB024}" type="datetimeFigureOut">
              <a:rPr kumimoji="1" lang="zh-CN" altLang="en-US" smtClean="0"/>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0F3454F2-8CD0-FE43-9AE2-8C53BB660F8D}" type="slidenum">
              <a:rPr kumimoji="1" lang="zh-CN" altLang="en-US" smtClean="0"/>
            </a:fld>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D9267C0-C3A5-154C-BC9B-4CF5FB7DB024}" type="datetimeFigureOut">
              <a:rPr kumimoji="1" lang="zh-CN" altLang="en-US" smtClean="0"/>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0F3454F2-8CD0-FE43-9AE2-8C53BB660F8D}" type="slidenum">
              <a:rPr kumimoji="1" lang="zh-CN" altLang="en-US" smtClean="0"/>
            </a:fld>
            <a:endParaRPr kumimoji="1"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82328" y="457200"/>
            <a:ext cx="3194943"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4211340" y="987426"/>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endParaRPr kumimoji="1" lang="zh-CN" altLang="en-US" smtClean="0"/>
          </a:p>
          <a:p>
            <a:pPr lvl="1"/>
            <a:r>
              <a:rPr kumimoji="1" lang="zh-CN" altLang="en-US" smtClean="0"/>
              <a:t>二级</a:t>
            </a:r>
            <a:endParaRPr kumimoji="1" lang="zh-CN" altLang="en-US" smtClean="0"/>
          </a:p>
          <a:p>
            <a:pPr lvl="2"/>
            <a:r>
              <a:rPr kumimoji="1" lang="zh-CN" altLang="en-US" smtClean="0"/>
              <a:t>三级</a:t>
            </a:r>
            <a:endParaRPr kumimoji="1" lang="zh-CN" altLang="en-US" smtClean="0"/>
          </a:p>
          <a:p>
            <a:pPr lvl="3"/>
            <a:r>
              <a:rPr kumimoji="1" lang="zh-CN" altLang="en-US" smtClean="0"/>
              <a:t>四级</a:t>
            </a:r>
            <a:endParaRPr kumimoji="1" lang="zh-CN" altLang="en-US" smtClean="0"/>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endParaRPr kumimoji="1" lang="zh-CN" altLang="en-US" smtClean="0"/>
          </a:p>
        </p:txBody>
      </p:sp>
      <p:sp>
        <p:nvSpPr>
          <p:cNvPr id="5" name="日期占位符 4"/>
          <p:cNvSpPr>
            <a:spLocks noGrp="1"/>
          </p:cNvSpPr>
          <p:nvPr>
            <p:ph type="dt" sz="half" idx="10"/>
          </p:nvPr>
        </p:nvSpPr>
        <p:spPr/>
        <p:txBody>
          <a:bodyPr/>
          <a:lstStyle/>
          <a:p>
            <a:fld id="{4D9267C0-C3A5-154C-BC9B-4CF5FB7DB024}" type="datetimeFigureOut">
              <a:rPr kumimoji="1" lang="zh-CN" altLang="en-US" smtClean="0"/>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0F3454F2-8CD0-FE43-9AE2-8C53BB660F8D}" type="slidenum">
              <a:rPr kumimoji="1" lang="zh-CN" altLang="en-US" smtClean="0"/>
            </a:fld>
            <a:endParaRPr kumimoji="1"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82328" y="457200"/>
            <a:ext cx="3194943"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4211340" y="987426"/>
            <a:ext cx="5014913"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endParaRPr kumimoji="1" lang="zh-CN" altLang="en-US" smtClean="0"/>
          </a:p>
        </p:txBody>
      </p:sp>
      <p:sp>
        <p:nvSpPr>
          <p:cNvPr id="5" name="日期占位符 4"/>
          <p:cNvSpPr>
            <a:spLocks noGrp="1"/>
          </p:cNvSpPr>
          <p:nvPr>
            <p:ph type="dt" sz="half" idx="10"/>
          </p:nvPr>
        </p:nvSpPr>
        <p:spPr/>
        <p:txBody>
          <a:bodyPr/>
          <a:lstStyle/>
          <a:p>
            <a:fld id="{4D9267C0-C3A5-154C-BC9B-4CF5FB7DB024}" type="datetimeFigureOut">
              <a:rPr kumimoji="1" lang="zh-CN" altLang="en-US" smtClean="0"/>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0F3454F2-8CD0-FE43-9AE2-8C53BB660F8D}" type="slidenum">
              <a:rPr kumimoji="1" lang="zh-CN" altLang="en-US" smtClean="0"/>
            </a:fld>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81038" y="365126"/>
            <a:ext cx="8543925"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kumimoji="1" lang="zh-CN" altLang="en-US" smtClean="0"/>
              <a:t>单击此处编辑母版文本样式</a:t>
            </a:r>
            <a:endParaRPr kumimoji="1" lang="zh-CN" altLang="en-US" smtClean="0"/>
          </a:p>
          <a:p>
            <a:pPr lvl="1"/>
            <a:r>
              <a:rPr kumimoji="1" lang="zh-CN" altLang="en-US" smtClean="0"/>
              <a:t>二级</a:t>
            </a:r>
            <a:endParaRPr kumimoji="1" lang="zh-CN" altLang="en-US" smtClean="0"/>
          </a:p>
          <a:p>
            <a:pPr lvl="2"/>
            <a:r>
              <a:rPr kumimoji="1" lang="zh-CN" altLang="en-US" smtClean="0"/>
              <a:t>三级</a:t>
            </a:r>
            <a:endParaRPr kumimoji="1" lang="zh-CN" altLang="en-US" smtClean="0"/>
          </a:p>
          <a:p>
            <a:pPr lvl="3"/>
            <a:r>
              <a:rPr kumimoji="1" lang="zh-CN" altLang="en-US" smtClean="0"/>
              <a:t>四级</a:t>
            </a:r>
            <a:endParaRPr kumimoji="1" lang="zh-CN" altLang="en-US" smtClean="0"/>
          </a:p>
          <a:p>
            <a:pPr lvl="4"/>
            <a:r>
              <a:rPr kumimoji="1" lang="zh-CN" altLang="en-US" smtClean="0"/>
              <a:t>五级</a:t>
            </a:r>
            <a:endParaRPr kumimoji="1" lang="zh-CN" altLang="en-US"/>
          </a:p>
        </p:txBody>
      </p:sp>
      <p:sp>
        <p:nvSpPr>
          <p:cNvPr id="4" name="日期占位符 3"/>
          <p:cNvSpPr>
            <a:spLocks noGrp="1"/>
          </p:cNvSpPr>
          <p:nvPr>
            <p:ph type="dt" sz="half" idx="2"/>
          </p:nvPr>
        </p:nvSpPr>
        <p:spPr>
          <a:xfrm>
            <a:off x="681038" y="6356351"/>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9267C0-C3A5-154C-BC9B-4CF5FB7DB024}" type="datetimeFigureOut">
              <a:rPr kumimoji="1" lang="zh-CN" altLang="en-US" smtClean="0"/>
            </a:fld>
            <a:endParaRPr kumimoji="1" lang="zh-CN" altLang="en-US"/>
          </a:p>
        </p:txBody>
      </p:sp>
      <p:sp>
        <p:nvSpPr>
          <p:cNvPr id="5" name="页脚占位符 4"/>
          <p:cNvSpPr>
            <a:spLocks noGrp="1"/>
          </p:cNvSpPr>
          <p:nvPr>
            <p:ph type="ftr" sz="quarter" idx="3"/>
          </p:nvPr>
        </p:nvSpPr>
        <p:spPr>
          <a:xfrm>
            <a:off x="3281363" y="6356351"/>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6996113" y="6356351"/>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3454F2-8CD0-FE43-9AE2-8C53BB660F8D}"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8.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9.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4.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0.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1.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2.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3.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7" descr="C:\Users\Digiwin\Desktop\1296181.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174014" y="-27894480"/>
            <a:ext cx="15470387" cy="46739176"/>
          </a:xfrm>
          <a:prstGeom prst="rect">
            <a:avLst/>
          </a:prstGeom>
          <a:noFill/>
          <a:extLst>
            <a:ext uri="{909E8E84-426E-40DD-AFC4-6F175D3DCCD1}">
              <a14:hiddenFill xmlns:a14="http://schemas.microsoft.com/office/drawing/2010/main">
                <a:solidFill>
                  <a:srgbClr val="FFFFFF"/>
                </a:solidFill>
              </a14:hiddenFill>
            </a:ext>
          </a:extLst>
        </p:spPr>
      </p:pic>
      <p:sp>
        <p:nvSpPr>
          <p:cNvPr id="4" name="文字方塊 3"/>
          <p:cNvSpPr txBox="1"/>
          <p:nvPr/>
        </p:nvSpPr>
        <p:spPr>
          <a:xfrm>
            <a:off x="1238250" y="2564904"/>
            <a:ext cx="7429500" cy="1446550"/>
          </a:xfrm>
          <a:prstGeom prst="rect">
            <a:avLst/>
          </a:prstGeom>
          <a:noFill/>
        </p:spPr>
        <p:txBody>
          <a:bodyPr wrap="square" rtlCol="0">
            <a:spAutoFit/>
          </a:bodyPr>
          <a:lstStyle/>
          <a:p>
            <a:pPr algn="ctr"/>
            <a:r>
              <a:rPr lang="en-US" altLang="zh-TW" sz="8800" b="1" dirty="0" smtClean="0">
                <a:latin typeface="微軟正黑體" pitchFamily="34" charset="-120"/>
                <a:ea typeface="微軟正黑體" pitchFamily="34" charset="-120"/>
              </a:rPr>
              <a:t>MES</a:t>
            </a:r>
            <a:r>
              <a:rPr lang="zh-CN" altLang="en-US" sz="8800" b="1" dirty="0" smtClean="0">
                <a:latin typeface="微軟正黑體" pitchFamily="34" charset="-120"/>
                <a:ea typeface="微軟正黑體" pitchFamily="34" charset="-120"/>
              </a:rPr>
              <a:t>優化細節</a:t>
            </a:r>
            <a:endParaRPr lang="en-US" altLang="zh-CN" sz="8800" b="1" dirty="0" smtClean="0">
              <a:latin typeface="微軟正黑體" pitchFamily="34" charset="-120"/>
              <a:ea typeface="微軟正黑體" pitchFamily="34" charset="-12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0041" y="244366"/>
            <a:ext cx="4769035" cy="3184634"/>
          </a:xfrm>
          <a:prstGeom prst="rect">
            <a:avLst/>
          </a:prstGeom>
        </p:spPr>
      </p:pic>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59076" y="358666"/>
            <a:ext cx="5082362" cy="3070334"/>
          </a:xfrm>
          <a:prstGeom prst="rect">
            <a:avLst/>
          </a:prstGeom>
        </p:spPr>
      </p:pic>
      <p:sp>
        <p:nvSpPr>
          <p:cNvPr id="9" name="文本框 8"/>
          <p:cNvSpPr txBox="1"/>
          <p:nvPr/>
        </p:nvSpPr>
        <p:spPr>
          <a:xfrm>
            <a:off x="2096180" y="3608614"/>
            <a:ext cx="1393031" cy="369332"/>
          </a:xfrm>
          <a:prstGeom prst="rect">
            <a:avLst/>
          </a:prstGeom>
          <a:noFill/>
        </p:spPr>
        <p:txBody>
          <a:bodyPr wrap="square" rtlCol="0">
            <a:spAutoFit/>
          </a:bodyPr>
          <a:lstStyle/>
          <a:p>
            <a:r>
              <a:rPr kumimoji="1" lang="zh-CN" altLang="en-US" smtClean="0"/>
              <a:t>左圖</a:t>
            </a:r>
            <a:endParaRPr kumimoji="1" lang="zh-CN" altLang="en-US"/>
          </a:p>
        </p:txBody>
      </p:sp>
      <p:sp>
        <p:nvSpPr>
          <p:cNvPr id="10" name="文本框 9"/>
          <p:cNvSpPr txBox="1"/>
          <p:nvPr/>
        </p:nvSpPr>
        <p:spPr>
          <a:xfrm>
            <a:off x="7261452" y="3592285"/>
            <a:ext cx="1393031" cy="369332"/>
          </a:xfrm>
          <a:prstGeom prst="rect">
            <a:avLst/>
          </a:prstGeom>
          <a:noFill/>
        </p:spPr>
        <p:txBody>
          <a:bodyPr wrap="square" rtlCol="0">
            <a:spAutoFit/>
          </a:bodyPr>
          <a:lstStyle/>
          <a:p>
            <a:r>
              <a:rPr kumimoji="1" lang="zh-CN" altLang="en-US" dirty="0" smtClean="0"/>
              <a:t>右圖</a:t>
            </a:r>
            <a:endParaRPr kumimoji="1" lang="zh-CN" altLang="en-US" dirty="0"/>
          </a:p>
        </p:txBody>
      </p:sp>
      <p:sp>
        <p:nvSpPr>
          <p:cNvPr id="11" name="文本框 10"/>
          <p:cNvSpPr txBox="1"/>
          <p:nvPr/>
        </p:nvSpPr>
        <p:spPr>
          <a:xfrm>
            <a:off x="835818" y="4441371"/>
            <a:ext cx="8648423" cy="1754326"/>
          </a:xfrm>
          <a:prstGeom prst="rect">
            <a:avLst/>
          </a:prstGeom>
          <a:noFill/>
        </p:spPr>
        <p:txBody>
          <a:bodyPr wrap="square" rtlCol="0">
            <a:spAutoFit/>
          </a:bodyPr>
          <a:lstStyle/>
          <a:p>
            <a:r>
              <a:rPr kumimoji="1" lang="zh-CN" altLang="en-US" dirty="0" smtClean="0"/>
              <a:t>根據操作來看，左圖下方的上工、下工、下料為操作按鈕，而非</a:t>
            </a:r>
            <a:r>
              <a:rPr kumimoji="1" lang="en-US" altLang="zh-CN" dirty="0" smtClean="0"/>
              <a:t>tab</a:t>
            </a:r>
            <a:r>
              <a:rPr kumimoji="1" lang="zh-CN" altLang="en-US" dirty="0" smtClean="0"/>
              <a:t>頁簽，</a:t>
            </a:r>
            <a:endParaRPr kumimoji="1" lang="en-US" altLang="zh-CN" dirty="0" smtClean="0"/>
          </a:p>
          <a:p>
            <a:r>
              <a:rPr kumimoji="1" lang="zh-CN" altLang="en-US" dirty="0" smtClean="0"/>
              <a:t>但按鈕的表現形式同右圖的頁簽一致，容易引起誤解</a:t>
            </a:r>
            <a:endParaRPr kumimoji="1" lang="en-US" altLang="zh-CN" dirty="0" smtClean="0"/>
          </a:p>
          <a:p>
            <a:r>
              <a:rPr kumimoji="1" lang="zh-CN" altLang="en-US" dirty="0" smtClean="0"/>
              <a:t>建議统一按钮樣式</a:t>
            </a:r>
            <a:endParaRPr kumimoji="1" lang="en-US" altLang="zh-CN" dirty="0"/>
          </a:p>
          <a:p>
            <a:endParaRPr kumimoji="1" lang="en-US" altLang="zh-CN" dirty="0">
              <a:solidFill>
                <a:srgbClr val="C00000"/>
              </a:solidFill>
            </a:endParaRPr>
          </a:p>
          <a:p>
            <a:pPr marL="285750" indent="-285750">
              <a:buFont typeface="Arial" pitchFamily="34" charset="0"/>
              <a:buChar char="•"/>
            </a:pPr>
            <a:r>
              <a:rPr kumimoji="1" lang="zh-TW" altLang="en-US" dirty="0" smtClean="0">
                <a:solidFill>
                  <a:srgbClr val="C00000"/>
                </a:solidFill>
              </a:rPr>
              <a:t>生產線平台需查詢產線</a:t>
            </a:r>
            <a:r>
              <a:rPr kumimoji="1" lang="en-US" altLang="zh-TW" dirty="0" smtClean="0">
                <a:solidFill>
                  <a:srgbClr val="C00000"/>
                </a:solidFill>
              </a:rPr>
              <a:t>-</a:t>
            </a:r>
            <a:r>
              <a:rPr kumimoji="1" lang="zh-TW" altLang="en-US" dirty="0" smtClean="0">
                <a:solidFill>
                  <a:srgbClr val="C00000"/>
                </a:solidFill>
              </a:rPr>
              <a:t>轉頁後才進入主頁面，只有一個欄位就佔一頁，很繁瑣，</a:t>
            </a:r>
            <a:endParaRPr kumimoji="1" lang="en-US" altLang="zh-TW" dirty="0">
              <a:solidFill>
                <a:srgbClr val="C00000"/>
              </a:solidFill>
            </a:endParaRPr>
          </a:p>
          <a:p>
            <a:r>
              <a:rPr kumimoji="1" lang="zh-TW" altLang="en-US" dirty="0" smtClean="0">
                <a:solidFill>
                  <a:srgbClr val="C00000"/>
                </a:solidFill>
              </a:rPr>
              <a:t>建議可直接在主頁上方設定即可。</a:t>
            </a:r>
            <a:endParaRPr kumimoji="1" lang="en-US" altLang="zh-CN" dirty="0" smtClean="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2096180" y="3608614"/>
            <a:ext cx="1393031" cy="369332"/>
          </a:xfrm>
          <a:prstGeom prst="rect">
            <a:avLst/>
          </a:prstGeom>
          <a:noFill/>
        </p:spPr>
        <p:txBody>
          <a:bodyPr wrap="square" rtlCol="0">
            <a:spAutoFit/>
          </a:bodyPr>
          <a:lstStyle/>
          <a:p>
            <a:r>
              <a:rPr kumimoji="1" lang="zh-CN" altLang="en-US" dirty="0" smtClean="0"/>
              <a:t>左圖</a:t>
            </a:r>
            <a:endParaRPr kumimoji="1" lang="zh-CN" altLang="en-US" dirty="0"/>
          </a:p>
        </p:txBody>
      </p:sp>
      <p:sp>
        <p:nvSpPr>
          <p:cNvPr id="10" name="文本框 9"/>
          <p:cNvSpPr txBox="1"/>
          <p:nvPr/>
        </p:nvSpPr>
        <p:spPr>
          <a:xfrm>
            <a:off x="7261452" y="3592285"/>
            <a:ext cx="1393031" cy="369332"/>
          </a:xfrm>
          <a:prstGeom prst="rect">
            <a:avLst/>
          </a:prstGeom>
          <a:noFill/>
        </p:spPr>
        <p:txBody>
          <a:bodyPr wrap="square" rtlCol="0">
            <a:spAutoFit/>
          </a:bodyPr>
          <a:lstStyle/>
          <a:p>
            <a:r>
              <a:rPr kumimoji="1" lang="zh-CN" altLang="en-US" dirty="0" smtClean="0"/>
              <a:t>右圖</a:t>
            </a:r>
            <a:endParaRPr kumimoji="1" lang="zh-CN" altLang="en-US" dirty="0"/>
          </a:p>
        </p:txBody>
      </p:sp>
      <p:sp>
        <p:nvSpPr>
          <p:cNvPr id="11" name="文本框 10"/>
          <p:cNvSpPr txBox="1"/>
          <p:nvPr/>
        </p:nvSpPr>
        <p:spPr>
          <a:xfrm>
            <a:off x="835819" y="4079864"/>
            <a:ext cx="7936042" cy="2800767"/>
          </a:xfrm>
          <a:prstGeom prst="rect">
            <a:avLst/>
          </a:prstGeom>
          <a:noFill/>
        </p:spPr>
        <p:txBody>
          <a:bodyPr wrap="square" rtlCol="0">
            <a:spAutoFit/>
          </a:bodyPr>
          <a:lstStyle/>
          <a:p>
            <a:r>
              <a:rPr kumimoji="1" lang="zh-CN" altLang="en-US" sz="1600" dirty="0" smtClean="0"/>
              <a:t>根據操作來看，左圖右上方的查詢文字按鈕，與右圖右下方的放大鏡</a:t>
            </a:r>
            <a:r>
              <a:rPr kumimoji="1" lang="en-US" altLang="zh-CN" sz="1600" dirty="0" smtClean="0"/>
              <a:t>icon</a:t>
            </a:r>
            <a:r>
              <a:rPr kumimoji="1" lang="zh-CN" altLang="en-US" sz="1600" dirty="0" smtClean="0"/>
              <a:t>按鈕代表的含義都是查詢，建議用同一種方式來表達同一個含義的操作</a:t>
            </a:r>
            <a:endParaRPr kumimoji="1" lang="en-US" altLang="zh-CN" sz="1600" dirty="0" smtClean="0"/>
          </a:p>
          <a:p>
            <a:endParaRPr kumimoji="1" lang="en-US" altLang="zh-CN" sz="1600" dirty="0"/>
          </a:p>
          <a:p>
            <a:r>
              <a:rPr kumimoji="1" lang="zh-CN" altLang="en-US" sz="1600" dirty="0" smtClean="0"/>
              <a:t>右圖的加工作業站右側的三點</a:t>
            </a:r>
            <a:r>
              <a:rPr kumimoji="1" lang="en-US" altLang="zh-CN" sz="1600" dirty="0" smtClean="0"/>
              <a:t>icon</a:t>
            </a:r>
            <a:r>
              <a:rPr kumimoji="1" lang="zh-CN" altLang="en-US" sz="1600" dirty="0" smtClean="0"/>
              <a:t>代表的含義是彈窗選擇，生產批號右側的放大鏡</a:t>
            </a:r>
            <a:r>
              <a:rPr kumimoji="1" lang="en-US" altLang="zh-CN" sz="1600" dirty="0" smtClean="0"/>
              <a:t>icon</a:t>
            </a:r>
            <a:r>
              <a:rPr kumimoji="1" lang="zh-CN" altLang="en-US" sz="1600" dirty="0" smtClean="0"/>
              <a:t>代表的也是彈窗選擇，建議用同一種方式來代表彈窗選擇</a:t>
            </a:r>
            <a:endParaRPr kumimoji="1" lang="en-US" altLang="zh-CN" sz="1600" dirty="0" smtClean="0"/>
          </a:p>
          <a:p>
            <a:endParaRPr kumimoji="1" lang="en-US" altLang="zh-CN" sz="1600" dirty="0"/>
          </a:p>
          <a:p>
            <a:pPr marL="285750" indent="-285750">
              <a:buFont typeface="Arial" pitchFamily="34" charset="0"/>
              <a:buChar char="•"/>
            </a:pPr>
            <a:r>
              <a:rPr kumimoji="1" lang="zh-TW" altLang="en-US" sz="1600" b="1" dirty="0" smtClean="0">
                <a:solidFill>
                  <a:srgbClr val="C00000"/>
                </a:solidFill>
              </a:rPr>
              <a:t>三點是下拉選單，點欄位任一地方都會進入選擇器</a:t>
            </a:r>
            <a:r>
              <a:rPr kumimoji="1" lang="zh-TW" altLang="en-US" sz="1600" b="1" dirty="0">
                <a:solidFill>
                  <a:srgbClr val="C00000"/>
                </a:solidFill>
              </a:rPr>
              <a:t>。</a:t>
            </a:r>
            <a:br>
              <a:rPr kumimoji="1" lang="en-US" altLang="zh-TW" sz="1600" b="1" dirty="0" smtClean="0">
                <a:solidFill>
                  <a:srgbClr val="C00000"/>
                </a:solidFill>
              </a:rPr>
            </a:br>
            <a:r>
              <a:rPr kumimoji="1" lang="zh-TW" altLang="en-US" sz="1600" b="1" dirty="0" smtClean="0">
                <a:solidFill>
                  <a:srgbClr val="C00000"/>
                </a:solidFill>
              </a:rPr>
              <a:t>放大鏡是開窗查詢，點欄位會開鍵盤</a:t>
            </a:r>
            <a:r>
              <a:rPr kumimoji="1" lang="en-US" altLang="zh-TW" sz="1600" b="1" dirty="0" smtClean="0">
                <a:solidFill>
                  <a:srgbClr val="C00000"/>
                </a:solidFill>
              </a:rPr>
              <a:t>key</a:t>
            </a:r>
            <a:r>
              <a:rPr kumimoji="1" lang="zh-TW" altLang="en-US" sz="1600" b="1" dirty="0" smtClean="0">
                <a:solidFill>
                  <a:srgbClr val="C00000"/>
                </a:solidFill>
              </a:rPr>
              <a:t>字，點放大鏡會依欄位輸入的</a:t>
            </a:r>
            <a:r>
              <a:rPr kumimoji="1" lang="en-US" altLang="zh-TW" sz="1600" b="1" dirty="0" smtClean="0">
                <a:solidFill>
                  <a:srgbClr val="C00000"/>
                </a:solidFill>
              </a:rPr>
              <a:t>keyword</a:t>
            </a:r>
            <a:r>
              <a:rPr kumimoji="1" lang="zh-TW" altLang="en-US" sz="1600" b="1" dirty="0" smtClean="0">
                <a:solidFill>
                  <a:srgbClr val="C00000"/>
                </a:solidFill>
              </a:rPr>
              <a:t>進行篩選。但沒人知道這件事，且欄位太寬、放大鏡按鈕不明顯，</a:t>
            </a:r>
            <a:br>
              <a:rPr kumimoji="1" lang="en-US" altLang="zh-TW" sz="1600" b="1" dirty="0" smtClean="0">
                <a:solidFill>
                  <a:srgbClr val="C00000"/>
                </a:solidFill>
              </a:rPr>
            </a:br>
            <a:r>
              <a:rPr kumimoji="1" lang="zh-TW" altLang="en-US" sz="1600" b="1" dirty="0" smtClean="0">
                <a:solidFill>
                  <a:srgbClr val="C00000"/>
                </a:solidFill>
              </a:rPr>
              <a:t>所以點選起來容易有錯愕感。建議把文字篩選的功能併至放大鏡的開窗內，會比較一致。</a:t>
            </a:r>
            <a:endParaRPr kumimoji="1" lang="en-US" altLang="zh-TW" sz="1600" b="1" dirty="0">
              <a:solidFill>
                <a:srgbClr val="C00000"/>
              </a:solidFill>
            </a:endParaRPr>
          </a:p>
        </p:txBody>
      </p:sp>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46699" y="517586"/>
            <a:ext cx="4205377" cy="2911414"/>
          </a:xfrm>
          <a:prstGeom prst="rect">
            <a:avLst/>
          </a:prstGeom>
        </p:spPr>
      </p:pic>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7376" y="491706"/>
            <a:ext cx="4242759" cy="2937295"/>
          </a:xfrm>
          <a:prstGeom prst="rect">
            <a:avLst/>
          </a:prstGeom>
        </p:spPr>
      </p:pic>
      <p:sp>
        <p:nvSpPr>
          <p:cNvPr id="4" name="矩形 3"/>
          <p:cNvSpPr/>
          <p:nvPr/>
        </p:nvSpPr>
        <p:spPr>
          <a:xfrm>
            <a:off x="6849971" y="1373003"/>
            <a:ext cx="1332416" cy="369332"/>
          </a:xfrm>
          <a:prstGeom prst="rect">
            <a:avLst/>
          </a:prstGeom>
        </p:spPr>
        <p:txBody>
          <a:bodyPr wrap="none">
            <a:spAutoFit/>
          </a:bodyPr>
          <a:lstStyle/>
          <a:p>
            <a:r>
              <a:rPr kumimoji="1" lang="zh-TW" altLang="en-US" b="1" dirty="0">
                <a:solidFill>
                  <a:srgbClr val="C00000"/>
                </a:solidFill>
              </a:rPr>
              <a:t>離太遠</a:t>
            </a:r>
            <a:r>
              <a:rPr kumimoji="1" lang="zh-TW" altLang="en-US" b="1" dirty="0" smtClean="0">
                <a:solidFill>
                  <a:srgbClr val="C00000"/>
                </a:solidFill>
              </a:rPr>
              <a:t>了</a:t>
            </a:r>
            <a:r>
              <a:rPr kumimoji="1" lang="en-US" altLang="zh-TW" b="1" dirty="0" smtClean="0">
                <a:solidFill>
                  <a:srgbClr val="C00000"/>
                </a:solidFill>
              </a:rPr>
              <a:t>….</a:t>
            </a:r>
            <a:endParaRPr lang="zh-TW" alt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835819" y="4441372"/>
            <a:ext cx="7818664" cy="1754326"/>
          </a:xfrm>
          <a:prstGeom prst="rect">
            <a:avLst/>
          </a:prstGeom>
          <a:noFill/>
        </p:spPr>
        <p:txBody>
          <a:bodyPr wrap="square" rtlCol="0">
            <a:spAutoFit/>
          </a:bodyPr>
          <a:lstStyle/>
          <a:p>
            <a:r>
              <a:rPr kumimoji="1" lang="zh-CN" altLang="en-US" dirty="0" smtClean="0"/>
              <a:t>根據操作來看，這個是點擊產品編號出現的彈窗選擇，建議</a:t>
            </a:r>
            <a:r>
              <a:rPr kumimoji="1" lang="en-US" altLang="zh-CN" dirty="0" smtClean="0"/>
              <a:t>web</a:t>
            </a:r>
            <a:r>
              <a:rPr kumimoji="1" lang="zh-CN" altLang="en-US" dirty="0" smtClean="0"/>
              <a:t>頁面盡量用下拉代替彈窗，彈窗會有蒙層，影響用戶在當前頁的操作，</a:t>
            </a:r>
            <a:r>
              <a:rPr kumimoji="1" lang="en-US" altLang="zh-CN" dirty="0" smtClean="0"/>
              <a:t>PC</a:t>
            </a:r>
            <a:r>
              <a:rPr kumimoji="1" lang="zh-CN" altLang="en-US" dirty="0" smtClean="0"/>
              <a:t>端弹出框高度为不超过</a:t>
            </a:r>
            <a:r>
              <a:rPr kumimoji="1" lang="en-US" altLang="zh-CN" dirty="0" smtClean="0"/>
              <a:t>450px</a:t>
            </a:r>
            <a:endParaRPr kumimoji="1" lang="en-US" altLang="zh-CN" dirty="0" smtClean="0"/>
          </a:p>
          <a:p>
            <a:endParaRPr kumimoji="1" lang="en-US" altLang="zh-CN" dirty="0"/>
          </a:p>
          <a:p>
            <a:r>
              <a:rPr kumimoji="1" lang="zh-CN" altLang="en-US" dirty="0" smtClean="0"/>
              <a:t>下拉還有個優勢就是選項出現的位置可以與選中后出現的位置有關聯。</a:t>
            </a:r>
            <a:endParaRPr kumimoji="1" lang="en-US" altLang="zh-CN" dirty="0" smtClean="0"/>
          </a:p>
          <a:p>
            <a:pPr marL="285750" indent="-285750">
              <a:buFont typeface="Arial" pitchFamily="34" charset="0"/>
              <a:buChar char="•"/>
            </a:pPr>
            <a:r>
              <a:rPr kumimoji="1" lang="zh-TW" altLang="en-US" dirty="0" smtClean="0">
                <a:solidFill>
                  <a:srgbClr val="C00000"/>
                </a:solidFill>
              </a:rPr>
              <a:t>建議開窗查詢的文字篩選功能要放在放大鏡裡面。外面就純</a:t>
            </a:r>
            <a:r>
              <a:rPr kumimoji="1" lang="en-US" altLang="zh-TW" dirty="0" smtClean="0">
                <a:solidFill>
                  <a:srgbClr val="C00000"/>
                </a:solidFill>
              </a:rPr>
              <a:t>key</a:t>
            </a:r>
            <a:r>
              <a:rPr kumimoji="1" lang="zh-TW" altLang="en-US" dirty="0" smtClean="0">
                <a:solidFill>
                  <a:srgbClr val="C00000"/>
                </a:solidFill>
              </a:rPr>
              <a:t>字。</a:t>
            </a:r>
            <a:endParaRPr kumimoji="1" lang="en-US" altLang="zh-TW" dirty="0" smtClean="0">
              <a:solidFill>
                <a:srgbClr val="C00000"/>
              </a:solidFill>
            </a:endParaRPr>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338671" y="348680"/>
            <a:ext cx="4986339" cy="3452081"/>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935321" y="4767943"/>
            <a:ext cx="7818664" cy="1754326"/>
          </a:xfrm>
          <a:prstGeom prst="rect">
            <a:avLst/>
          </a:prstGeom>
          <a:noFill/>
        </p:spPr>
        <p:txBody>
          <a:bodyPr wrap="square" rtlCol="0">
            <a:spAutoFit/>
          </a:bodyPr>
          <a:lstStyle/>
          <a:p>
            <a:r>
              <a:rPr kumimoji="1" lang="zh-CN" altLang="en-US" dirty="0" smtClean="0"/>
              <a:t>根據操作來看，頁面左側下方的未選資料點擊右箭頭操作按鈕會進入右側已選資料，而且不能二次選擇，但選擇后，左側資料未減少或者灰置，讓用戶無法辨別未選和已選的區別</a:t>
            </a:r>
            <a:br>
              <a:rPr kumimoji="1" lang="en-US" altLang="zh-CN" dirty="0" smtClean="0"/>
            </a:br>
            <a:endParaRPr kumimoji="1" lang="en-US" altLang="zh-CN" dirty="0">
              <a:solidFill>
                <a:srgbClr val="C00000"/>
              </a:solidFill>
            </a:endParaRPr>
          </a:p>
          <a:p>
            <a:pPr marL="285750" indent="-285750">
              <a:buFont typeface="Arial" pitchFamily="34" charset="0"/>
              <a:buChar char="•"/>
            </a:pPr>
            <a:r>
              <a:rPr kumimoji="1" lang="zh-TW" altLang="en-US" dirty="0" smtClean="0">
                <a:solidFill>
                  <a:srgbClr val="C00000"/>
                </a:solidFill>
              </a:rPr>
              <a:t>未選跟已選位置應相對，左上的設備類別和其他兩個區塊有什麼關聯，完全看不出來。</a:t>
            </a:r>
            <a:endParaRPr kumimoji="1" lang="zh-CN" altLang="en-US" dirty="0" smtClean="0">
              <a:solidFill>
                <a:srgbClr val="C00000"/>
              </a:solidFill>
            </a:endParaRPr>
          </a:p>
        </p:txBody>
      </p:sp>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54724" y="450056"/>
            <a:ext cx="5718061" cy="3958658"/>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9906000" cy="6858000"/>
          </a:xfrm>
          <a:prstGeom prst="rect">
            <a:avLst/>
          </a:prstGeom>
        </p:spPr>
      </p:pic>
      <p:sp>
        <p:nvSpPr>
          <p:cNvPr id="5" name="文本框 4"/>
          <p:cNvSpPr txBox="1"/>
          <p:nvPr/>
        </p:nvSpPr>
        <p:spPr>
          <a:xfrm>
            <a:off x="1895061" y="3949149"/>
            <a:ext cx="6277389" cy="1200329"/>
          </a:xfrm>
          <a:prstGeom prst="rect">
            <a:avLst/>
          </a:prstGeom>
          <a:noFill/>
        </p:spPr>
        <p:txBody>
          <a:bodyPr wrap="square" rtlCol="0">
            <a:spAutoFit/>
          </a:bodyPr>
          <a:lstStyle/>
          <a:p>
            <a:r>
              <a:rPr kumimoji="1" lang="zh-CN" altLang="en-US" dirty="0" smtClean="0"/>
              <a:t>所有的數據建議採用右對齊展示，這樣頁面會比較規範乾淨，</a:t>
            </a:r>
            <a:r>
              <a:rPr kumimoji="1" lang="en-US" altLang="zh-CN" dirty="0" err="1" smtClean="0"/>
              <a:t>Ip</a:t>
            </a:r>
            <a:r>
              <a:rPr kumimoji="1" lang="zh-CN" altLang="en-US" dirty="0" smtClean="0"/>
              <a:t>地址一般顯示為</a:t>
            </a:r>
            <a:r>
              <a:rPr kumimoji="1" lang="en-US" altLang="zh-CN" dirty="0" smtClean="0"/>
              <a:t>10.40.70.34</a:t>
            </a:r>
            <a:endParaRPr kumimoji="1" lang="en-US" altLang="zh-CN" dirty="0" smtClean="0"/>
          </a:p>
          <a:p>
            <a:endParaRPr kumimoji="1" lang="en-US" altLang="zh-CN" dirty="0"/>
          </a:p>
          <a:p>
            <a:r>
              <a:rPr kumimoji="1" lang="zh-TW" altLang="en-US" dirty="0" smtClean="0">
                <a:solidFill>
                  <a:srgbClr val="C00000"/>
                </a:solidFill>
              </a:rPr>
              <a:t>欄位太寬了，</a:t>
            </a:r>
            <a:r>
              <a:rPr kumimoji="1" lang="en-US" altLang="zh-TW" dirty="0" smtClean="0">
                <a:solidFill>
                  <a:srgbClr val="C00000"/>
                </a:solidFill>
              </a:rPr>
              <a:t>title</a:t>
            </a:r>
            <a:r>
              <a:rPr kumimoji="1" lang="zh-TW" altLang="en-US" dirty="0" smtClean="0">
                <a:solidFill>
                  <a:srgbClr val="C00000"/>
                </a:solidFill>
              </a:rPr>
              <a:t>跟文字離太遠，看得很痛苦。</a:t>
            </a:r>
            <a:endParaRPr kumimoji="1" lang="zh-CN" altLang="en-US" dirty="0">
              <a:solidFill>
                <a:srgbClr val="C00000"/>
              </a:solidFill>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 y="0"/>
            <a:ext cx="9925135" cy="6871250"/>
          </a:xfrm>
          <a:prstGeom prst="rect">
            <a:avLst/>
          </a:prstGeom>
        </p:spPr>
      </p:pic>
      <p:sp>
        <p:nvSpPr>
          <p:cNvPr id="5" name="文本框 4"/>
          <p:cNvSpPr txBox="1"/>
          <p:nvPr/>
        </p:nvSpPr>
        <p:spPr>
          <a:xfrm>
            <a:off x="1895061" y="3949148"/>
            <a:ext cx="6277389" cy="1477328"/>
          </a:xfrm>
          <a:prstGeom prst="rect">
            <a:avLst/>
          </a:prstGeom>
          <a:noFill/>
        </p:spPr>
        <p:txBody>
          <a:bodyPr wrap="square" rtlCol="0">
            <a:spAutoFit/>
          </a:bodyPr>
          <a:lstStyle/>
          <a:p>
            <a:r>
              <a:rPr kumimoji="1" lang="zh-CN" altLang="en-US" dirty="0" smtClean="0"/>
              <a:t>英文格式時，有兩個數據沒有國際化，右側的英文單詞顯示不全</a:t>
            </a:r>
            <a:endParaRPr kumimoji="1" lang="en-US" altLang="zh-CN" dirty="0" smtClean="0"/>
          </a:p>
          <a:p>
            <a:endParaRPr kumimoji="1" lang="en-US" altLang="zh-CN" dirty="0"/>
          </a:p>
          <a:p>
            <a:r>
              <a:rPr kumimoji="1" lang="zh-TW" altLang="en-US" dirty="0" smtClean="0">
                <a:solidFill>
                  <a:srgbClr val="C00000"/>
                </a:solidFill>
              </a:rPr>
              <a:t>登入後無法更改</a:t>
            </a:r>
            <a:r>
              <a:rPr kumimoji="1" lang="en-US" altLang="zh-TW" dirty="0" err="1" smtClean="0">
                <a:solidFill>
                  <a:srgbClr val="C00000"/>
                </a:solidFill>
              </a:rPr>
              <a:t>ip</a:t>
            </a:r>
            <a:r>
              <a:rPr kumimoji="1" lang="zh-TW" altLang="en-US" dirty="0" smtClean="0">
                <a:solidFill>
                  <a:srgbClr val="C00000"/>
                </a:solidFill>
              </a:rPr>
              <a:t>跟</a:t>
            </a:r>
            <a:r>
              <a:rPr kumimoji="1" lang="en-US" altLang="zh-TW" dirty="0" smtClean="0">
                <a:solidFill>
                  <a:srgbClr val="C00000"/>
                </a:solidFill>
              </a:rPr>
              <a:t>port</a:t>
            </a:r>
            <a:r>
              <a:rPr kumimoji="1" lang="zh-TW" altLang="en-US" dirty="0" smtClean="0">
                <a:solidFill>
                  <a:srgbClr val="C00000"/>
                </a:solidFill>
              </a:rPr>
              <a:t>，建議點選時可告知，若想更改</a:t>
            </a:r>
            <a:r>
              <a:rPr kumimoji="1" lang="en-US" altLang="zh-TW" dirty="0" err="1" smtClean="0">
                <a:solidFill>
                  <a:srgbClr val="C00000"/>
                </a:solidFill>
              </a:rPr>
              <a:t>ip</a:t>
            </a:r>
            <a:r>
              <a:rPr kumimoji="1" lang="zh-TW" altLang="en-US" dirty="0" smtClean="0">
                <a:solidFill>
                  <a:srgbClr val="C00000"/>
                </a:solidFill>
              </a:rPr>
              <a:t>需要登出後再設定。並導向登入頁面。</a:t>
            </a:r>
            <a:endParaRPr kumimoji="1" lang="zh-CN" altLang="en-US" dirty="0">
              <a:solidFill>
                <a:srgbClr val="C00000"/>
              </a:solidFill>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819690" y="488674"/>
            <a:ext cx="5814391" cy="4025348"/>
          </a:xfrm>
          <a:prstGeom prst="rect">
            <a:avLst/>
          </a:prstGeom>
        </p:spPr>
      </p:pic>
      <p:sp>
        <p:nvSpPr>
          <p:cNvPr id="3" name="文本框 2"/>
          <p:cNvSpPr txBox="1"/>
          <p:nvPr/>
        </p:nvSpPr>
        <p:spPr>
          <a:xfrm>
            <a:off x="1819690" y="4969566"/>
            <a:ext cx="5706717" cy="646331"/>
          </a:xfrm>
          <a:prstGeom prst="rect">
            <a:avLst/>
          </a:prstGeom>
          <a:noFill/>
        </p:spPr>
        <p:txBody>
          <a:bodyPr wrap="square" rtlCol="0">
            <a:spAutoFit/>
          </a:bodyPr>
          <a:lstStyle/>
          <a:p>
            <a:r>
              <a:rPr kumimoji="1" lang="zh-CN" altLang="en-US" dirty="0" smtClean="0"/>
              <a:t>輸入框內的選擇格式建議都統一，建議下拉三角</a:t>
            </a:r>
            <a:r>
              <a:rPr kumimoji="1" lang="en-US" altLang="zh-CN" dirty="0" smtClean="0"/>
              <a:t>icon</a:t>
            </a:r>
            <a:r>
              <a:rPr kumimoji="1" lang="zh-CN" altLang="en-US" dirty="0" smtClean="0"/>
              <a:t>來表示，空白輸入框內建議有淺色文字提示“請選擇”</a:t>
            </a:r>
            <a:endParaRPr kumimoji="1" lang="zh-CN" altLang="en-US"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77140" y="370070"/>
            <a:ext cx="5415821" cy="3749414"/>
          </a:xfrm>
          <a:prstGeom prst="rect">
            <a:avLst/>
          </a:prstGeom>
        </p:spPr>
      </p:pic>
      <p:sp>
        <p:nvSpPr>
          <p:cNvPr id="4" name="文本框 3"/>
          <p:cNvSpPr txBox="1"/>
          <p:nvPr/>
        </p:nvSpPr>
        <p:spPr>
          <a:xfrm>
            <a:off x="2057400" y="4618893"/>
            <a:ext cx="5467350" cy="646331"/>
          </a:xfrm>
          <a:prstGeom prst="rect">
            <a:avLst/>
          </a:prstGeom>
          <a:noFill/>
        </p:spPr>
        <p:txBody>
          <a:bodyPr wrap="square" rtlCol="0">
            <a:spAutoFit/>
          </a:bodyPr>
          <a:lstStyle/>
          <a:p>
            <a:r>
              <a:rPr kumimoji="1" lang="zh-CN" altLang="en-US" dirty="0" smtClean="0"/>
              <a:t>表格內內容建議統一對齊格式，建議左對齊</a:t>
            </a:r>
            <a:endParaRPr kumimoji="1" lang="en-US" altLang="zh-CN" dirty="0" smtClean="0"/>
          </a:p>
          <a:p>
            <a:r>
              <a:rPr kumimoji="1" lang="zh-CN" altLang="en-US" dirty="0" smtClean="0"/>
              <a:t>現在左對齊和右對齊都有</a:t>
            </a:r>
            <a:endParaRPr kumimoji="1" lang="en-US" altLang="zh-CN"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057400" y="4618892"/>
            <a:ext cx="5467350" cy="1477328"/>
          </a:xfrm>
          <a:prstGeom prst="rect">
            <a:avLst/>
          </a:prstGeom>
          <a:noFill/>
        </p:spPr>
        <p:txBody>
          <a:bodyPr wrap="square" rtlCol="0">
            <a:spAutoFit/>
          </a:bodyPr>
          <a:lstStyle/>
          <a:p>
            <a:r>
              <a:rPr kumimoji="1" lang="zh-CN" altLang="en-US" dirty="0" smtClean="0"/>
              <a:t>彈窗內的開關鍵樣式很少見，</a:t>
            </a:r>
            <a:r>
              <a:rPr kumimoji="1" lang="en-US" altLang="zh-CN" dirty="0" smtClean="0"/>
              <a:t>×</a:t>
            </a:r>
            <a:r>
              <a:rPr kumimoji="1" lang="zh-CN" altLang="en-US" dirty="0" smtClean="0"/>
              <a:t>號的含義大部分代表的是刪除的意思，這裡是關閉，這裡容易引起誤解，建議參考</a:t>
            </a:r>
            <a:r>
              <a:rPr kumimoji="1" lang="en-US" altLang="zh-CN" dirty="0" err="1" smtClean="0"/>
              <a:t>ios</a:t>
            </a:r>
            <a:r>
              <a:rPr kumimoji="1" lang="zh-CN" altLang="en-US" dirty="0" smtClean="0"/>
              <a:t>系統的開關按鈕</a:t>
            </a:r>
            <a:endParaRPr kumimoji="1" lang="en-US" altLang="zh-CN" dirty="0" smtClean="0"/>
          </a:p>
          <a:p>
            <a:endParaRPr kumimoji="1" lang="en-US" altLang="zh-CN" dirty="0"/>
          </a:p>
          <a:p>
            <a:r>
              <a:rPr kumimoji="1" lang="zh-CN" altLang="en-US" dirty="0" smtClean="0"/>
              <a:t>弹窗的主色调可斟酌</a:t>
            </a:r>
            <a:endParaRPr kumimoji="1" lang="en-US" altLang="zh-CN" dirty="0"/>
          </a:p>
        </p:txBody>
      </p:sp>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057400" y="351692"/>
            <a:ext cx="5537201" cy="3833446"/>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057400" y="4618892"/>
            <a:ext cx="5467350" cy="1200329"/>
          </a:xfrm>
          <a:prstGeom prst="rect">
            <a:avLst/>
          </a:prstGeom>
          <a:noFill/>
        </p:spPr>
        <p:txBody>
          <a:bodyPr wrap="square" rtlCol="0">
            <a:spAutoFit/>
          </a:bodyPr>
          <a:lstStyle/>
          <a:p>
            <a:r>
              <a:rPr kumimoji="1" lang="zh-CN" altLang="en-US" dirty="0" smtClean="0"/>
              <a:t>數字鍵的“</a:t>
            </a:r>
            <a:r>
              <a:rPr kumimoji="1" lang="en-US" altLang="zh-CN" dirty="0" smtClean="0"/>
              <a:t>·</a:t>
            </a:r>
            <a:r>
              <a:rPr kumimoji="1" lang="zh-CN" altLang="en-US" dirty="0" smtClean="0"/>
              <a:t>”不能使用</a:t>
            </a:r>
            <a:endParaRPr kumimoji="1" lang="en-US" altLang="zh-CN" dirty="0" smtClean="0"/>
          </a:p>
          <a:p>
            <a:endParaRPr kumimoji="1" lang="en-US" altLang="zh-CN" dirty="0" smtClean="0"/>
          </a:p>
          <a:p>
            <a:r>
              <a:rPr kumimoji="1" lang="zh-TW" altLang="en-US" dirty="0" smtClean="0">
                <a:solidFill>
                  <a:srgbClr val="C00000"/>
                </a:solidFill>
              </a:rPr>
              <a:t>按鈕之間的行高太小，擠起一起，一直誤觸，</a:t>
            </a:r>
            <a:br>
              <a:rPr kumimoji="1" lang="en-US" altLang="zh-CN" dirty="0" smtClean="0">
                <a:solidFill>
                  <a:srgbClr val="C00000"/>
                </a:solidFill>
              </a:rPr>
            </a:br>
            <a:r>
              <a:rPr kumimoji="1" lang="zh-TW" altLang="en-US" dirty="0" smtClean="0">
                <a:solidFill>
                  <a:srgbClr val="C00000"/>
                </a:solidFill>
              </a:rPr>
              <a:t>畫面不是很平衡，</a:t>
            </a:r>
            <a:r>
              <a:rPr kumimoji="1" lang="en-US" altLang="zh-CN" dirty="0" smtClean="0">
                <a:solidFill>
                  <a:srgbClr val="C00000"/>
                </a:solidFill>
              </a:rPr>
              <a:t>Enter</a:t>
            </a:r>
            <a:r>
              <a:rPr kumimoji="1" lang="zh-TW" altLang="en-US" dirty="0" smtClean="0">
                <a:solidFill>
                  <a:srgbClr val="C00000"/>
                </a:solidFill>
              </a:rPr>
              <a:t>鍵很憋</a:t>
            </a:r>
            <a:endParaRPr kumimoji="1" lang="en-US" altLang="zh-CN" dirty="0">
              <a:solidFill>
                <a:srgbClr val="C00000"/>
              </a:solidFill>
            </a:endParaRPr>
          </a:p>
        </p:txBody>
      </p:sp>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016733" y="204281"/>
            <a:ext cx="5774987" cy="3998068"/>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284839"/>
            <a:ext cx="8634284" cy="4804835"/>
          </a:xfrm>
          <a:prstGeom prst="rect">
            <a:avLst/>
          </a:prstGeom>
        </p:spPr>
      </p:pic>
      <p:sp>
        <p:nvSpPr>
          <p:cNvPr id="12" name="文本框 11"/>
          <p:cNvSpPr txBox="1"/>
          <p:nvPr/>
        </p:nvSpPr>
        <p:spPr>
          <a:xfrm>
            <a:off x="8634284" y="2335428"/>
            <a:ext cx="1271716" cy="461665"/>
          </a:xfrm>
          <a:prstGeom prst="rect">
            <a:avLst/>
          </a:prstGeom>
          <a:noFill/>
        </p:spPr>
        <p:txBody>
          <a:bodyPr wrap="square" rtlCol="0">
            <a:spAutoFit/>
          </a:bodyPr>
          <a:lstStyle/>
          <a:p>
            <a:r>
              <a:rPr kumimoji="1" lang="en-US" altLang="zh-CN" sz="2400" b="1" dirty="0" smtClean="0">
                <a:solidFill>
                  <a:srgbClr val="008596"/>
                </a:solidFill>
              </a:rPr>
              <a:t>Before</a:t>
            </a:r>
            <a:endParaRPr kumimoji="1" lang="zh-CN" altLang="en-US" sz="2400" b="1" dirty="0">
              <a:solidFill>
                <a:srgbClr val="008596"/>
              </a:solidFill>
            </a:endParaRPr>
          </a:p>
        </p:txBody>
      </p:sp>
      <p:sp>
        <p:nvSpPr>
          <p:cNvPr id="13" name="文本框 12"/>
          <p:cNvSpPr txBox="1"/>
          <p:nvPr/>
        </p:nvSpPr>
        <p:spPr>
          <a:xfrm>
            <a:off x="967174" y="5167959"/>
            <a:ext cx="7971652" cy="1523494"/>
          </a:xfrm>
          <a:prstGeom prst="rect">
            <a:avLst/>
          </a:prstGeom>
          <a:noFill/>
        </p:spPr>
        <p:txBody>
          <a:bodyPr wrap="square" rtlCol="0">
            <a:spAutoFit/>
          </a:bodyPr>
          <a:lstStyle/>
          <a:p>
            <a:pPr>
              <a:lnSpc>
                <a:spcPct val="150000"/>
              </a:lnSpc>
            </a:pPr>
            <a:r>
              <a:rPr kumimoji="1" lang="zh-CN" altLang="en-US" sz="1400" dirty="0" smtClean="0">
                <a:latin typeface="微軟正黑體" pitchFamily="34" charset="-120"/>
                <a:ea typeface="微軟正黑體" pitchFamily="34" charset="-120"/>
              </a:rPr>
              <a:t>登錄頁面有四處可優化，如下所示</a:t>
            </a:r>
            <a:endParaRPr kumimoji="1" lang="en-US" altLang="zh-CN" dirty="0" smtClean="0">
              <a:latin typeface="微軟正黑體" pitchFamily="34" charset="-120"/>
              <a:ea typeface="微軟正黑體" pitchFamily="34" charset="-120"/>
            </a:endParaRPr>
          </a:p>
          <a:p>
            <a:pPr>
              <a:lnSpc>
                <a:spcPct val="150000"/>
              </a:lnSpc>
            </a:pPr>
            <a:r>
              <a:rPr kumimoji="1" lang="en-US" altLang="zh-CN" sz="1200" dirty="0" smtClean="0">
                <a:latin typeface="微軟正黑體" pitchFamily="34" charset="-120"/>
                <a:ea typeface="微軟正黑體" pitchFamily="34" charset="-120"/>
              </a:rPr>
              <a:t>1.</a:t>
            </a:r>
            <a:r>
              <a:rPr kumimoji="1" lang="zh-CN" altLang="en-US" sz="1200" dirty="0" smtClean="0">
                <a:latin typeface="微軟正黑體" pitchFamily="34" charset="-120"/>
                <a:ea typeface="微軟正黑體" pitchFamily="34" charset="-120"/>
              </a:rPr>
              <a:t>輸入過窄，輸入區域和操作按鈕區域間距一致，使整體視覺上為一個整體，不利於用戶識別輸入部分和操作部分。</a:t>
            </a:r>
            <a:endParaRPr kumimoji="1" lang="en-US" altLang="zh-CN" sz="1200" dirty="0">
              <a:latin typeface="微軟正黑體" pitchFamily="34" charset="-120"/>
              <a:ea typeface="微軟正黑體" pitchFamily="34" charset="-120"/>
            </a:endParaRPr>
          </a:p>
          <a:p>
            <a:pPr>
              <a:lnSpc>
                <a:spcPct val="150000"/>
              </a:lnSpc>
            </a:pPr>
            <a:r>
              <a:rPr kumimoji="1" lang="en-US" altLang="zh-CN" sz="1200" dirty="0" smtClean="0">
                <a:latin typeface="微軟正黑體" pitchFamily="34" charset="-120"/>
                <a:ea typeface="微軟正黑體" pitchFamily="34" charset="-120"/>
              </a:rPr>
              <a:t>2</a:t>
            </a:r>
            <a:r>
              <a:rPr kumimoji="1" lang="en-US" altLang="zh-CN" sz="1200" dirty="0">
                <a:latin typeface="微軟正黑體" pitchFamily="34" charset="-120"/>
                <a:ea typeface="微軟正黑體" pitchFamily="34" charset="-120"/>
              </a:rPr>
              <a:t>.</a:t>
            </a:r>
            <a:r>
              <a:rPr kumimoji="1" lang="zh-CN" altLang="en-US" sz="1200" dirty="0" smtClean="0">
                <a:latin typeface="微軟正黑體" pitchFamily="34" charset="-120"/>
                <a:ea typeface="微軟正黑體" pitchFamily="34" charset="-120"/>
              </a:rPr>
              <a:t>輸入框內提示不是明顯的操作提示。</a:t>
            </a:r>
            <a:endParaRPr kumimoji="1" lang="en-US" altLang="zh-CN" sz="1200" dirty="0">
              <a:latin typeface="微軟正黑體" pitchFamily="34" charset="-120"/>
              <a:ea typeface="微軟正黑體" pitchFamily="34" charset="-120"/>
            </a:endParaRPr>
          </a:p>
          <a:p>
            <a:pPr>
              <a:lnSpc>
                <a:spcPct val="150000"/>
              </a:lnSpc>
            </a:pPr>
            <a:r>
              <a:rPr kumimoji="1" lang="en-US" altLang="zh-CN" sz="1200" dirty="0" smtClean="0">
                <a:latin typeface="微軟正黑體" pitchFamily="34" charset="-120"/>
                <a:ea typeface="微軟正黑體" pitchFamily="34" charset="-120"/>
              </a:rPr>
              <a:t>3.</a:t>
            </a:r>
            <a:r>
              <a:rPr kumimoji="1" lang="zh-CN" altLang="en-US" sz="1200" dirty="0" smtClean="0">
                <a:latin typeface="微軟正黑體" pitchFamily="34" charset="-120"/>
                <a:ea typeface="微軟正黑體" pitchFamily="34" charset="-120"/>
              </a:rPr>
              <a:t>下方</a:t>
            </a:r>
            <a:r>
              <a:rPr kumimoji="1" lang="en-US" altLang="zh-CN" sz="1200" dirty="0" smtClean="0">
                <a:latin typeface="微軟正黑體" pitchFamily="34" charset="-120"/>
                <a:ea typeface="微軟正黑體" pitchFamily="34" charset="-120"/>
              </a:rPr>
              <a:t>logo</a:t>
            </a:r>
            <a:r>
              <a:rPr kumimoji="1" lang="zh-CN" altLang="en-US" sz="1200" dirty="0" smtClean="0">
                <a:latin typeface="微軟正黑體" pitchFamily="34" charset="-120"/>
                <a:ea typeface="微軟正黑體" pitchFamily="34" charset="-120"/>
              </a:rPr>
              <a:t>和稅號，分開放置容易分散用戶精力。</a:t>
            </a:r>
            <a:endParaRPr kumimoji="1" lang="en-US" altLang="zh-CN" sz="1200" dirty="0">
              <a:latin typeface="微軟正黑體" pitchFamily="34" charset="-120"/>
              <a:ea typeface="微軟正黑體" pitchFamily="34" charset="-120"/>
            </a:endParaRPr>
          </a:p>
          <a:p>
            <a:pPr>
              <a:lnSpc>
                <a:spcPct val="150000"/>
              </a:lnSpc>
            </a:pPr>
            <a:r>
              <a:rPr kumimoji="1" lang="en-US" altLang="zh-CN" sz="1200" dirty="0" smtClean="0">
                <a:latin typeface="微軟正黑體" pitchFamily="34" charset="-120"/>
                <a:ea typeface="微軟正黑體" pitchFamily="34" charset="-120"/>
              </a:rPr>
              <a:t>4.</a:t>
            </a:r>
            <a:r>
              <a:rPr kumimoji="1" lang="zh-CN" altLang="en-US" sz="1200" dirty="0" smtClean="0">
                <a:latin typeface="微軟正黑體" pitchFamily="34" charset="-120"/>
                <a:ea typeface="微軟正黑體" pitchFamily="34" charset="-120"/>
              </a:rPr>
              <a:t>右上角的退出按鈕，</a:t>
            </a:r>
            <a:r>
              <a:rPr kumimoji="1" lang="en-US" altLang="zh-CN" sz="1200" dirty="0" smtClean="0">
                <a:latin typeface="微軟正黑體" pitchFamily="34" charset="-120"/>
                <a:ea typeface="微軟正黑體" pitchFamily="34" charset="-120"/>
              </a:rPr>
              <a:t>web</a:t>
            </a:r>
            <a:r>
              <a:rPr kumimoji="1" lang="zh-CN" altLang="en-US" sz="1200" dirty="0" smtClean="0">
                <a:latin typeface="微軟正黑體" pitchFamily="34" charset="-120"/>
                <a:ea typeface="微軟正黑體" pitchFamily="34" charset="-120"/>
              </a:rPr>
              <a:t>端很少見到用開關機標識來表示退出頁面。</a:t>
            </a:r>
            <a:endParaRPr kumimoji="1" lang="zh-CN" altLang="en-US" sz="1200" dirty="0">
              <a:latin typeface="微軟正黑體" pitchFamily="34" charset="-120"/>
              <a:ea typeface="微軟正黑體" pitchFamily="34" charset="-12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163726" y="3640698"/>
            <a:ext cx="5467350" cy="2862322"/>
          </a:xfrm>
          <a:prstGeom prst="rect">
            <a:avLst/>
          </a:prstGeom>
          <a:noFill/>
        </p:spPr>
        <p:txBody>
          <a:bodyPr wrap="square" rtlCol="0">
            <a:spAutoFit/>
          </a:bodyPr>
          <a:lstStyle/>
          <a:p>
            <a:endParaRPr kumimoji="1" lang="en-US" altLang="zh-CN" dirty="0" smtClean="0"/>
          </a:p>
          <a:p>
            <a:endParaRPr kumimoji="1" lang="en-US" altLang="zh-CN" dirty="0"/>
          </a:p>
          <a:p>
            <a:r>
              <a:rPr kumimoji="1" lang="zh-CN" altLang="en-US" dirty="0" smtClean="0"/>
              <a:t>這個操作按鈕按下后為橙色，與刪除鍵顏色一致，給用戶視覺暗示不佳，建議可用主題色</a:t>
            </a:r>
            <a:endParaRPr kumimoji="1" lang="en-US" altLang="zh-CN" dirty="0" smtClean="0"/>
          </a:p>
          <a:p>
            <a:endParaRPr kumimoji="1" lang="en-US" altLang="zh-CN" dirty="0"/>
          </a:p>
          <a:p>
            <a:pPr marL="285750" indent="-285750">
              <a:buFont typeface="Arial" pitchFamily="34" charset="0"/>
              <a:buChar char="•"/>
            </a:pPr>
            <a:r>
              <a:rPr kumimoji="1" lang="zh-TW" altLang="en-US" b="1" dirty="0" smtClean="0">
                <a:solidFill>
                  <a:srgbClr val="C00000"/>
                </a:solidFill>
              </a:rPr>
              <a:t>關閉有的用</a:t>
            </a:r>
            <a:r>
              <a:rPr kumimoji="1" lang="en-US" altLang="zh-TW" b="1" dirty="0" smtClean="0">
                <a:solidFill>
                  <a:srgbClr val="C00000"/>
                </a:solidFill>
              </a:rPr>
              <a:t>x</a:t>
            </a:r>
            <a:r>
              <a:rPr kumimoji="1" lang="zh-TW" altLang="en-US" b="1" dirty="0" smtClean="0">
                <a:solidFill>
                  <a:srgbClr val="C00000"/>
                </a:solidFill>
              </a:rPr>
              <a:t>顯示，這邊又用紅色按鈕</a:t>
            </a:r>
            <a:r>
              <a:rPr kumimoji="1" lang="en-US" altLang="zh-TW" b="1" dirty="0" smtClean="0">
                <a:solidFill>
                  <a:srgbClr val="C00000"/>
                </a:solidFill>
              </a:rPr>
              <a:t>(???)</a:t>
            </a:r>
            <a:r>
              <a:rPr kumimoji="1" lang="zh-TW" altLang="en-US" b="1" dirty="0" smtClean="0">
                <a:solidFill>
                  <a:srgbClr val="C00000"/>
                </a:solidFill>
              </a:rPr>
              <a:t>比主按鈕還顯眼，建議移到</a:t>
            </a:r>
            <a:r>
              <a:rPr kumimoji="1" lang="en-US" altLang="zh-TW" b="1" dirty="0" smtClean="0">
                <a:solidFill>
                  <a:srgbClr val="C00000"/>
                </a:solidFill>
              </a:rPr>
              <a:t>title</a:t>
            </a:r>
            <a:r>
              <a:rPr kumimoji="1" lang="zh-TW" altLang="en-US" b="1" dirty="0" smtClean="0">
                <a:solidFill>
                  <a:srgbClr val="C00000"/>
                </a:solidFill>
              </a:rPr>
              <a:t>上方用白色 </a:t>
            </a:r>
            <a:r>
              <a:rPr kumimoji="1" lang="en-US" altLang="zh-TW" b="1" dirty="0" smtClean="0">
                <a:solidFill>
                  <a:srgbClr val="C00000"/>
                </a:solidFill>
              </a:rPr>
              <a:t>x</a:t>
            </a:r>
            <a:r>
              <a:rPr kumimoji="1" lang="zh-TW" altLang="en-US" b="1" dirty="0" smtClean="0">
                <a:solidFill>
                  <a:srgbClr val="C00000"/>
                </a:solidFill>
              </a:rPr>
              <a:t>顯示。</a:t>
            </a:r>
            <a:endParaRPr kumimoji="1" lang="en-US" altLang="zh-TW" b="1" dirty="0">
              <a:solidFill>
                <a:srgbClr val="C00000"/>
              </a:solidFill>
            </a:endParaRPr>
          </a:p>
          <a:p>
            <a:pPr marL="285750" indent="-285750">
              <a:buFont typeface="Arial" pitchFamily="34" charset="0"/>
              <a:buChar char="•"/>
            </a:pPr>
            <a:r>
              <a:rPr kumimoji="1" lang="zh-TW" altLang="en-US" b="1" dirty="0" smtClean="0">
                <a:solidFill>
                  <a:srgbClr val="C00000"/>
                </a:solidFill>
              </a:rPr>
              <a:t>其他功能按鈕顏色交錯顯示很花，建議調整位置和顏色。</a:t>
            </a:r>
            <a:endParaRPr kumimoji="1" lang="en-US" altLang="zh-TW" b="1" dirty="0" smtClean="0">
              <a:solidFill>
                <a:srgbClr val="C00000"/>
              </a:solidFill>
            </a:endParaRPr>
          </a:p>
          <a:p>
            <a:pPr marL="285750" indent="-285750">
              <a:buFont typeface="Arial" pitchFamily="34" charset="0"/>
              <a:buChar char="•"/>
            </a:pPr>
            <a:r>
              <a:rPr kumimoji="1" lang="zh-TW" altLang="en-US" b="1" dirty="0" smtClean="0">
                <a:solidFill>
                  <a:srgbClr val="C00000"/>
                </a:solidFill>
              </a:rPr>
              <a:t>開窗主題色從綠色突然變藍色，建議調整為一致。</a:t>
            </a:r>
            <a:endParaRPr kumimoji="1" lang="en-US" altLang="zh-CN" b="1" dirty="0" smtClean="0">
              <a:solidFill>
                <a:srgbClr val="C00000"/>
              </a:solidFill>
            </a:endParaRPr>
          </a:p>
        </p:txBody>
      </p:sp>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835150" y="175846"/>
            <a:ext cx="5689600" cy="3938954"/>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967174" y="5165229"/>
            <a:ext cx="8938826" cy="1631216"/>
          </a:xfrm>
          <a:prstGeom prst="rect">
            <a:avLst/>
          </a:prstGeom>
          <a:noFill/>
        </p:spPr>
        <p:txBody>
          <a:bodyPr wrap="square" rtlCol="0">
            <a:spAutoFit/>
          </a:bodyPr>
          <a:lstStyle/>
          <a:p>
            <a:r>
              <a:rPr kumimoji="1" lang="zh-CN" altLang="en-US" sz="1600" dirty="0" smtClean="0"/>
              <a:t>登錄頁面</a:t>
            </a:r>
            <a:r>
              <a:rPr kumimoji="1" lang="en-US" altLang="zh-CN" sz="1600" dirty="0" smtClean="0"/>
              <a:t>UX</a:t>
            </a:r>
            <a:r>
              <a:rPr kumimoji="1" lang="zh-CN" altLang="en-US" sz="1600" dirty="0" smtClean="0"/>
              <a:t>優化建議有四處，如下所示</a:t>
            </a:r>
            <a:endParaRPr kumimoji="1" lang="en-US" altLang="zh-CN" sz="2000" dirty="0" smtClean="0"/>
          </a:p>
          <a:p>
            <a:pPr>
              <a:lnSpc>
                <a:spcPct val="150000"/>
              </a:lnSpc>
            </a:pPr>
            <a:r>
              <a:rPr kumimoji="1" lang="en-US" altLang="zh-CN" sz="1400" dirty="0" smtClean="0"/>
              <a:t>1.</a:t>
            </a:r>
            <a:r>
              <a:rPr kumimoji="1" lang="zh-CN" altLang="en-US" sz="1400" dirty="0" smtClean="0"/>
              <a:t>輸入框變大，與兩個按鈕之間間距變大，間距使整體視覺上分為兩部分，有助於用戶識別輸入部分和操作部分。</a:t>
            </a:r>
            <a:endParaRPr kumimoji="1" lang="en-US" altLang="zh-CN" sz="1400" dirty="0"/>
          </a:p>
          <a:p>
            <a:pPr>
              <a:lnSpc>
                <a:spcPct val="150000"/>
              </a:lnSpc>
            </a:pPr>
            <a:r>
              <a:rPr kumimoji="1" lang="en-US" altLang="zh-CN" sz="1400" dirty="0" smtClean="0"/>
              <a:t>2</a:t>
            </a:r>
            <a:r>
              <a:rPr kumimoji="1" lang="en-US" altLang="zh-CN" sz="1400" dirty="0"/>
              <a:t>.</a:t>
            </a:r>
            <a:r>
              <a:rPr kumimoji="1" lang="zh-CN" altLang="en-US" sz="1400" dirty="0" smtClean="0"/>
              <a:t>輸入框內提示語建議改成更明顯的操作提示。</a:t>
            </a:r>
            <a:endParaRPr kumimoji="1" lang="en-US" altLang="zh-CN" sz="1400" dirty="0"/>
          </a:p>
          <a:p>
            <a:pPr>
              <a:lnSpc>
                <a:spcPct val="150000"/>
              </a:lnSpc>
            </a:pPr>
            <a:r>
              <a:rPr kumimoji="1" lang="en-US" altLang="zh-CN" sz="1400" dirty="0" smtClean="0"/>
              <a:t>3.</a:t>
            </a:r>
            <a:r>
              <a:rPr kumimoji="1" lang="zh-CN" altLang="en-US" sz="1400" dirty="0" smtClean="0"/>
              <a:t>下方</a:t>
            </a:r>
            <a:r>
              <a:rPr kumimoji="1" lang="en-US" altLang="zh-CN" sz="1400" dirty="0" smtClean="0"/>
              <a:t>logo</a:t>
            </a:r>
            <a:r>
              <a:rPr kumimoji="1" lang="zh-CN" altLang="en-US" sz="1400" dirty="0" smtClean="0"/>
              <a:t>和稅號建議放置在一起，提示信息分開放置容易分散用戶精力。</a:t>
            </a:r>
            <a:endParaRPr kumimoji="1" lang="en-US" altLang="zh-CN" sz="1400" dirty="0"/>
          </a:p>
          <a:p>
            <a:pPr>
              <a:lnSpc>
                <a:spcPct val="150000"/>
              </a:lnSpc>
            </a:pPr>
            <a:r>
              <a:rPr kumimoji="1" lang="en-US" altLang="zh-CN" sz="1400" dirty="0" smtClean="0"/>
              <a:t>4.</a:t>
            </a:r>
            <a:r>
              <a:rPr kumimoji="1" lang="zh-CN" altLang="en-US" sz="1400" dirty="0" smtClean="0"/>
              <a:t>右上角的退出按鈕，建議用</a:t>
            </a:r>
            <a:r>
              <a:rPr kumimoji="1" lang="en-US" altLang="zh-CN" sz="1400" dirty="0" smtClean="0"/>
              <a:t>×</a:t>
            </a:r>
            <a:r>
              <a:rPr kumimoji="1" lang="zh-CN" altLang="en-US" sz="1400" dirty="0" smtClean="0"/>
              <a:t>號表示即可，</a:t>
            </a:r>
            <a:r>
              <a:rPr kumimoji="1" lang="en-US" altLang="zh-CN" sz="1400" dirty="0" smtClean="0"/>
              <a:t>web</a:t>
            </a:r>
            <a:r>
              <a:rPr kumimoji="1" lang="zh-CN" altLang="en-US" sz="1400" dirty="0" smtClean="0"/>
              <a:t>端很少見到用開關機標識來表示退出頁面。</a:t>
            </a:r>
            <a:endParaRPr kumimoji="1" lang="zh-CN" altLang="en-US" sz="1400" dirty="0"/>
          </a:p>
        </p:txBody>
      </p:sp>
      <p:sp>
        <p:nvSpPr>
          <p:cNvPr id="11" name="文本框 10"/>
          <p:cNvSpPr txBox="1"/>
          <p:nvPr/>
        </p:nvSpPr>
        <p:spPr>
          <a:xfrm>
            <a:off x="8634284" y="2335428"/>
            <a:ext cx="883508" cy="461665"/>
          </a:xfrm>
          <a:prstGeom prst="rect">
            <a:avLst/>
          </a:prstGeom>
          <a:noFill/>
        </p:spPr>
        <p:txBody>
          <a:bodyPr wrap="square" rtlCol="0">
            <a:spAutoFit/>
          </a:bodyPr>
          <a:lstStyle/>
          <a:p>
            <a:r>
              <a:rPr kumimoji="1" lang="en-US" altLang="zh-CN" sz="2400" b="1" dirty="0" smtClean="0">
                <a:solidFill>
                  <a:srgbClr val="008596"/>
                </a:solidFill>
              </a:rPr>
              <a:t>After</a:t>
            </a:r>
            <a:endParaRPr kumimoji="1" lang="zh-CN" altLang="en-US" sz="2400" b="1" dirty="0">
              <a:solidFill>
                <a:srgbClr val="008596"/>
              </a:solidFill>
            </a:endParaRPr>
          </a:p>
        </p:txBody>
      </p:sp>
      <p:pic>
        <p:nvPicPr>
          <p:cNvPr id="5" name="图片 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 y="111120"/>
            <a:ext cx="8634284" cy="5054109"/>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13492" y="5662521"/>
            <a:ext cx="9479017" cy="1061829"/>
          </a:xfrm>
          <a:prstGeom prst="rect">
            <a:avLst/>
          </a:prstGeom>
        </p:spPr>
        <p:txBody>
          <a:bodyPr wrap="square">
            <a:spAutoFit/>
          </a:bodyPr>
          <a:lstStyle/>
          <a:p>
            <a:pPr marL="285750" indent="-285750">
              <a:lnSpc>
                <a:spcPct val="150000"/>
              </a:lnSpc>
              <a:buFont typeface="Arial" pitchFamily="34" charset="0"/>
              <a:buChar char="•"/>
            </a:pPr>
            <a:r>
              <a:rPr kumimoji="1" lang="zh-TW" altLang="en-US" sz="1400" dirty="0" smtClean="0">
                <a:solidFill>
                  <a:srgbClr val="C00000"/>
                </a:solidFill>
                <a:latin typeface="微軟正黑體" pitchFamily="34" charset="-120"/>
                <a:ea typeface="微軟正黑體" pitchFamily="34" charset="-120"/>
              </a:rPr>
              <a:t>原先的背景形象圖重點會被登錄區塊遮住。因此建議選擇焦點在右邊的圖片</a:t>
            </a:r>
            <a:r>
              <a:rPr kumimoji="1" lang="en-US" altLang="zh-TW" sz="1400" dirty="0" smtClean="0">
                <a:solidFill>
                  <a:srgbClr val="C00000"/>
                </a:solidFill>
                <a:latin typeface="微軟正黑體" pitchFamily="34" charset="-120"/>
                <a:ea typeface="微軟正黑體" pitchFamily="34" charset="-120"/>
              </a:rPr>
              <a:t>(</a:t>
            </a:r>
            <a:r>
              <a:rPr kumimoji="1" lang="zh-TW" altLang="en-US" sz="1400" dirty="0" smtClean="0">
                <a:solidFill>
                  <a:srgbClr val="C00000"/>
                </a:solidFill>
                <a:latin typeface="微軟正黑體" pitchFamily="34" charset="-120"/>
                <a:ea typeface="微軟正黑體" pitchFamily="34" charset="-120"/>
              </a:rPr>
              <a:t>如上圖</a:t>
            </a:r>
            <a:r>
              <a:rPr kumimoji="1" lang="en-US" altLang="zh-TW" sz="1400" dirty="0" smtClean="0">
                <a:solidFill>
                  <a:srgbClr val="C00000"/>
                </a:solidFill>
                <a:latin typeface="微軟正黑體" pitchFamily="34" charset="-120"/>
                <a:ea typeface="微軟正黑體" pitchFamily="34" charset="-120"/>
              </a:rPr>
              <a:t>)</a:t>
            </a:r>
            <a:endParaRPr kumimoji="1" lang="en-US" altLang="zh-TW" sz="1400" dirty="0">
              <a:solidFill>
                <a:srgbClr val="C00000"/>
              </a:solidFill>
              <a:latin typeface="微軟正黑體" pitchFamily="34" charset="-120"/>
              <a:ea typeface="微軟正黑體" pitchFamily="34" charset="-120"/>
            </a:endParaRPr>
          </a:p>
          <a:p>
            <a:pPr marL="285750" indent="-285750">
              <a:lnSpc>
                <a:spcPct val="150000"/>
              </a:lnSpc>
              <a:buFont typeface="Arial" pitchFamily="34" charset="0"/>
              <a:buChar char="•"/>
            </a:pPr>
            <a:r>
              <a:rPr kumimoji="1" lang="zh-TW" altLang="en-US" sz="1400" dirty="0" smtClean="0">
                <a:solidFill>
                  <a:srgbClr val="C00000"/>
                </a:solidFill>
                <a:latin typeface="微軟正黑體" pitchFamily="34" charset="-120"/>
                <a:ea typeface="微軟正黑體" pitchFamily="34" charset="-120"/>
              </a:rPr>
              <a:t>登入和設定的按鈕顏色大小完全一樣，容易誤觸，此畫面重點為登入，故將較少使用的設定改為文字連結按鈕。</a:t>
            </a:r>
            <a:endParaRPr kumimoji="1" lang="en-US" altLang="zh-TW" sz="1400" dirty="0" smtClean="0">
              <a:solidFill>
                <a:srgbClr val="C00000"/>
              </a:solidFill>
              <a:latin typeface="微軟正黑體" pitchFamily="34" charset="-120"/>
              <a:ea typeface="微軟正黑體" pitchFamily="34" charset="-120"/>
            </a:endParaRPr>
          </a:p>
          <a:p>
            <a:pPr marL="285750" indent="-285750">
              <a:lnSpc>
                <a:spcPct val="150000"/>
              </a:lnSpc>
              <a:buFont typeface="Arial" pitchFamily="34" charset="0"/>
              <a:buChar char="•"/>
            </a:pPr>
            <a:r>
              <a:rPr kumimoji="1" lang="zh-TW" altLang="en-US" sz="1400" dirty="0" smtClean="0">
                <a:solidFill>
                  <a:srgbClr val="C00000"/>
                </a:solidFill>
                <a:latin typeface="微軟正黑體" pitchFamily="34" charset="-120"/>
                <a:ea typeface="微軟正黑體" pitchFamily="34" charset="-120"/>
              </a:rPr>
              <a:t>版本號不需登入就可檢視，從選單頁調整到和</a:t>
            </a:r>
            <a:r>
              <a:rPr kumimoji="1" lang="en-US" altLang="zh-TW" sz="1400" dirty="0" smtClean="0">
                <a:solidFill>
                  <a:srgbClr val="C00000"/>
                </a:solidFill>
                <a:latin typeface="微軟正黑體" pitchFamily="34" charset="-120"/>
                <a:ea typeface="微軟正黑體" pitchFamily="34" charset="-120"/>
              </a:rPr>
              <a:t>COPYRIGHT</a:t>
            </a:r>
            <a:r>
              <a:rPr kumimoji="1" lang="zh-TW" altLang="en-US" sz="1400" dirty="0" smtClean="0">
                <a:solidFill>
                  <a:srgbClr val="C00000"/>
                </a:solidFill>
                <a:latin typeface="微軟正黑體" pitchFamily="34" charset="-120"/>
                <a:ea typeface="微軟正黑體" pitchFamily="34" charset="-120"/>
              </a:rPr>
              <a:t>同一區。</a:t>
            </a:r>
            <a:endParaRPr kumimoji="1" lang="en-US" altLang="zh-TW" sz="1400" dirty="0" smtClean="0">
              <a:solidFill>
                <a:srgbClr val="C00000"/>
              </a:solidFill>
              <a:latin typeface="微軟正黑體" pitchFamily="34" charset="-120"/>
              <a:ea typeface="微軟正黑體" pitchFamily="34" charset="-120"/>
            </a:endParaRPr>
          </a:p>
        </p:txBody>
      </p:sp>
      <p:pic>
        <p:nvPicPr>
          <p:cNvPr id="1027"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 y="15766"/>
            <a:ext cx="9906000" cy="538971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227553"/>
            <a:ext cx="8437051" cy="4824071"/>
          </a:xfrm>
          <a:prstGeom prst="rect">
            <a:avLst/>
          </a:prstGeom>
        </p:spPr>
      </p:pic>
      <p:sp>
        <p:nvSpPr>
          <p:cNvPr id="7" name="文本框 6"/>
          <p:cNvSpPr txBox="1"/>
          <p:nvPr/>
        </p:nvSpPr>
        <p:spPr>
          <a:xfrm>
            <a:off x="967174" y="5173618"/>
            <a:ext cx="7971652" cy="1431161"/>
          </a:xfrm>
          <a:prstGeom prst="rect">
            <a:avLst/>
          </a:prstGeom>
          <a:noFill/>
        </p:spPr>
        <p:txBody>
          <a:bodyPr wrap="square" rtlCol="0">
            <a:spAutoFit/>
          </a:bodyPr>
          <a:lstStyle/>
          <a:p>
            <a:pPr>
              <a:lnSpc>
                <a:spcPct val="150000"/>
              </a:lnSpc>
            </a:pPr>
            <a:r>
              <a:rPr kumimoji="1" lang="zh-CN" altLang="en-US" sz="1600" dirty="0" smtClean="0">
                <a:latin typeface="微軟正黑體" pitchFamily="34" charset="-120"/>
                <a:ea typeface="微軟正黑體" pitchFamily="34" charset="-120"/>
              </a:rPr>
              <a:t>主操作頁面有三處可優化，如下所示</a:t>
            </a:r>
            <a:endParaRPr kumimoji="1" lang="en-US" altLang="zh-CN" sz="2000" dirty="0" smtClean="0">
              <a:latin typeface="微軟正黑體" pitchFamily="34" charset="-120"/>
              <a:ea typeface="微軟正黑體" pitchFamily="34" charset="-120"/>
            </a:endParaRPr>
          </a:p>
          <a:p>
            <a:pPr>
              <a:lnSpc>
                <a:spcPct val="150000"/>
              </a:lnSpc>
            </a:pPr>
            <a:r>
              <a:rPr kumimoji="1" lang="en-US" altLang="zh-CN" sz="1400" dirty="0" smtClean="0">
                <a:latin typeface="微軟正黑體" pitchFamily="34" charset="-120"/>
                <a:ea typeface="微軟正黑體" pitchFamily="34" charset="-120"/>
              </a:rPr>
              <a:t>1.</a:t>
            </a:r>
            <a:r>
              <a:rPr kumimoji="1" lang="zh-CN" altLang="en-US" sz="1400" dirty="0" smtClean="0">
                <a:latin typeface="微軟正黑體" pitchFamily="34" charset="-120"/>
                <a:ea typeface="微軟正黑體" pitchFamily="34" charset="-120"/>
              </a:rPr>
              <a:t>上下都有生產批開立字樣，在整個頁面是重複的</a:t>
            </a:r>
            <a:endParaRPr kumimoji="1" lang="en-US" altLang="zh-CN" sz="1400" dirty="0">
              <a:latin typeface="微軟正黑體" pitchFamily="34" charset="-120"/>
              <a:ea typeface="微軟正黑體" pitchFamily="34" charset="-120"/>
            </a:endParaRPr>
          </a:p>
          <a:p>
            <a:pPr>
              <a:lnSpc>
                <a:spcPct val="150000"/>
              </a:lnSpc>
            </a:pPr>
            <a:r>
              <a:rPr kumimoji="1" lang="en-US" altLang="zh-CN" sz="1400" dirty="0" smtClean="0">
                <a:latin typeface="微軟正黑體" pitchFamily="34" charset="-120"/>
                <a:ea typeface="微軟正黑體" pitchFamily="34" charset="-120"/>
              </a:rPr>
              <a:t>2.</a:t>
            </a:r>
            <a:r>
              <a:rPr kumimoji="1" lang="zh-CN" altLang="en-US" sz="1400" dirty="0" smtClean="0">
                <a:latin typeface="微軟正黑體" pitchFamily="34" charset="-120"/>
                <a:ea typeface="微軟正黑體" pitchFamily="34" charset="-120"/>
              </a:rPr>
              <a:t>從這個頁面看不出來生產批開立頁面是從哪裡點進來的。</a:t>
            </a:r>
            <a:endParaRPr kumimoji="1" lang="en-US" altLang="zh-CN" sz="1400" dirty="0">
              <a:latin typeface="微軟正黑體" pitchFamily="34" charset="-120"/>
              <a:ea typeface="微軟正黑體" pitchFamily="34" charset="-120"/>
            </a:endParaRPr>
          </a:p>
          <a:p>
            <a:pPr>
              <a:lnSpc>
                <a:spcPct val="150000"/>
              </a:lnSpc>
            </a:pPr>
            <a:r>
              <a:rPr kumimoji="1" lang="en-US" altLang="zh-CN" sz="1400" dirty="0" smtClean="0">
                <a:latin typeface="微軟正黑體" pitchFamily="34" charset="-120"/>
                <a:ea typeface="微軟正黑體" pitchFamily="34" charset="-120"/>
              </a:rPr>
              <a:t>3.</a:t>
            </a:r>
            <a:r>
              <a:rPr kumimoji="1" lang="zh-CN" altLang="en-US" sz="1400" dirty="0" smtClean="0">
                <a:latin typeface="微軟正黑體" pitchFamily="34" charset="-120"/>
                <a:ea typeface="微軟正黑體" pitchFamily="34" charset="-120"/>
              </a:rPr>
              <a:t>圖標用來代替操作提示按鈕，在手機端比較常見，</a:t>
            </a:r>
            <a:r>
              <a:rPr kumimoji="1" lang="en-US" altLang="zh-CN" sz="1400" dirty="0" smtClean="0">
                <a:latin typeface="微軟正黑體" pitchFamily="34" charset="-120"/>
                <a:ea typeface="微軟正黑體" pitchFamily="34" charset="-120"/>
              </a:rPr>
              <a:t>web</a:t>
            </a:r>
            <a:r>
              <a:rPr kumimoji="1" lang="zh-CN" altLang="en-US" sz="1400" dirty="0" smtClean="0">
                <a:latin typeface="微軟正黑體" pitchFamily="34" charset="-120"/>
                <a:ea typeface="微軟正黑體" pitchFamily="34" charset="-120"/>
              </a:rPr>
              <a:t>端還是以文字按鈕為主。</a:t>
            </a:r>
            <a:endParaRPr kumimoji="1" lang="en-US" altLang="zh-CN" sz="1400" dirty="0">
              <a:latin typeface="微軟正黑體" pitchFamily="34" charset="-120"/>
              <a:ea typeface="微軟正黑體" pitchFamily="34" charset="-12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73420"/>
            <a:ext cx="9930369" cy="620648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矩形 3"/>
          <p:cNvSpPr/>
          <p:nvPr/>
        </p:nvSpPr>
        <p:spPr>
          <a:xfrm>
            <a:off x="5103921" y="-1177097"/>
            <a:ext cx="5732736" cy="375872"/>
          </a:xfrm>
          <a:prstGeom prst="rect">
            <a:avLst/>
          </a:prstGeom>
        </p:spPr>
        <p:txBody>
          <a:bodyPr wrap="square">
            <a:spAutoFit/>
          </a:bodyPr>
          <a:lstStyle/>
          <a:p>
            <a:pPr marL="285750" indent="-285750">
              <a:lnSpc>
                <a:spcPct val="150000"/>
              </a:lnSpc>
              <a:buFont typeface="Arial" pitchFamily="34" charset="0"/>
              <a:buChar char="•"/>
            </a:pPr>
            <a:r>
              <a:rPr kumimoji="1" lang="zh-TW" altLang="en-US" sz="1400" dirty="0" smtClean="0">
                <a:solidFill>
                  <a:srgbClr val="C00000"/>
                </a:solidFill>
                <a:latin typeface="微軟正黑體" pitchFamily="34" charset="-120"/>
                <a:ea typeface="微軟正黑體" pitchFamily="34" charset="-120"/>
              </a:rPr>
              <a:t>展開後的列表被說明推到右邊</a:t>
            </a:r>
            <a:endParaRPr kumimoji="1" lang="en-US" altLang="zh-TW" sz="1400" dirty="0" smtClean="0">
              <a:solidFill>
                <a:srgbClr val="C00000"/>
              </a:solidFill>
              <a:latin typeface="微軟正黑體" pitchFamily="34" charset="-120"/>
              <a:ea typeface="微軟正黑體" pitchFamily="34" charset="-120"/>
            </a:endParaRPr>
          </a:p>
        </p:txBody>
      </p:sp>
      <p:sp>
        <p:nvSpPr>
          <p:cNvPr id="5" name="矩形 4"/>
          <p:cNvSpPr/>
          <p:nvPr/>
        </p:nvSpPr>
        <p:spPr>
          <a:xfrm>
            <a:off x="2061094" y="6475884"/>
            <a:ext cx="6085653" cy="415498"/>
          </a:xfrm>
          <a:prstGeom prst="rect">
            <a:avLst/>
          </a:prstGeom>
        </p:spPr>
        <p:txBody>
          <a:bodyPr wrap="square">
            <a:spAutoFit/>
          </a:bodyPr>
          <a:lstStyle/>
          <a:p>
            <a:pPr marL="285750" lvl="0" indent="-285750">
              <a:lnSpc>
                <a:spcPct val="150000"/>
              </a:lnSpc>
              <a:buFont typeface="Arial" pitchFamily="34" charset="0"/>
              <a:buChar char="•"/>
            </a:pPr>
            <a:r>
              <a:rPr kumimoji="1" lang="zh-TW" altLang="en-US" sz="1400" dirty="0">
                <a:solidFill>
                  <a:srgbClr val="C00000"/>
                </a:solidFill>
                <a:latin typeface="微軟正黑體" pitchFamily="34" charset="-120"/>
                <a:ea typeface="微軟正黑體" pitchFamily="34" charset="-120"/>
              </a:rPr>
              <a:t>頁簽按鈕在下方容易誤觸，建議提到上方或左側較能清楚辨別當前頁面。</a:t>
            </a:r>
            <a:endParaRPr kumimoji="1" lang="en-US" altLang="zh-TW" sz="1400" dirty="0">
              <a:solidFill>
                <a:srgbClr val="C00000"/>
              </a:solidFill>
              <a:latin typeface="微軟正黑體" pitchFamily="34" charset="-120"/>
              <a:ea typeface="微軟正黑體" pitchFamily="34" charset="-120"/>
            </a:endParaRPr>
          </a:p>
        </p:txBody>
      </p:sp>
      <p:sp>
        <p:nvSpPr>
          <p:cNvPr id="6" name="矩形 5"/>
          <p:cNvSpPr/>
          <p:nvPr/>
        </p:nvSpPr>
        <p:spPr>
          <a:xfrm>
            <a:off x="2061094" y="969645"/>
            <a:ext cx="3769054" cy="1384995"/>
          </a:xfrm>
          <a:prstGeom prst="rect">
            <a:avLst/>
          </a:prstGeom>
        </p:spPr>
        <p:txBody>
          <a:bodyPr wrap="square">
            <a:spAutoFit/>
          </a:bodyPr>
          <a:lstStyle/>
          <a:p>
            <a:pPr marL="285750" lvl="0" indent="-285750">
              <a:lnSpc>
                <a:spcPct val="150000"/>
              </a:lnSpc>
              <a:buFont typeface="Arial" pitchFamily="34" charset="0"/>
              <a:buChar char="•"/>
            </a:pPr>
            <a:r>
              <a:rPr kumimoji="1" lang="zh-TW" altLang="en-US" sz="1400" dirty="0">
                <a:solidFill>
                  <a:srgbClr val="C00000"/>
                </a:solidFill>
                <a:latin typeface="微軟正黑體" pitchFamily="34" charset="-120"/>
                <a:ea typeface="微軟正黑體" pitchFamily="34" charset="-120"/>
              </a:rPr>
              <a:t>欄位行高間距太小了</a:t>
            </a:r>
            <a:r>
              <a:rPr kumimoji="1" lang="zh-TW" altLang="en-US" sz="1400" dirty="0" smtClean="0">
                <a:solidFill>
                  <a:srgbClr val="C00000"/>
                </a:solidFill>
                <a:latin typeface="微軟正黑體" pitchFamily="34" charset="-120"/>
                <a:ea typeface="微軟正黑體" pitchFamily="34" charset="-120"/>
              </a:rPr>
              <a:t>，</a:t>
            </a:r>
            <a:br>
              <a:rPr kumimoji="1" lang="en-US" altLang="zh-TW" sz="1400" dirty="0">
                <a:solidFill>
                  <a:srgbClr val="C00000"/>
                </a:solidFill>
                <a:latin typeface="微軟正黑體" pitchFamily="34" charset="-120"/>
                <a:ea typeface="微軟正黑體" pitchFamily="34" charset="-120"/>
              </a:rPr>
            </a:br>
            <a:r>
              <a:rPr kumimoji="1" lang="zh-TW" altLang="en-US" sz="1400" dirty="0" smtClean="0">
                <a:solidFill>
                  <a:srgbClr val="C00000"/>
                </a:solidFill>
                <a:latin typeface="微軟正黑體" pitchFamily="34" charset="-120"/>
                <a:ea typeface="微軟正黑體" pitchFamily="34" charset="-120"/>
              </a:rPr>
              <a:t>會</a:t>
            </a:r>
            <a:r>
              <a:rPr kumimoji="1" lang="zh-TW" altLang="en-US" sz="1400" dirty="0">
                <a:solidFill>
                  <a:srgbClr val="C00000"/>
                </a:solidFill>
                <a:latin typeface="微軟正黑體" pitchFamily="34" charset="-120"/>
                <a:ea typeface="微軟正黑體" pitchFamily="34" charset="-120"/>
              </a:rPr>
              <a:t>誤觸，建議再</a:t>
            </a:r>
            <a:r>
              <a:rPr kumimoji="1" lang="zh-TW" altLang="en-US" sz="1400" dirty="0" smtClean="0">
                <a:solidFill>
                  <a:srgbClr val="C00000"/>
                </a:solidFill>
                <a:latin typeface="微軟正黑體" pitchFamily="34" charset="-120"/>
                <a:ea typeface="微軟正黑體" pitchFamily="34" charset="-120"/>
              </a:rPr>
              <a:t>放高</a:t>
            </a:r>
            <a:br>
              <a:rPr kumimoji="1" lang="en-US" altLang="zh-TW" sz="1400" dirty="0" smtClean="0">
                <a:solidFill>
                  <a:srgbClr val="C00000"/>
                </a:solidFill>
                <a:latin typeface="微軟正黑體" pitchFamily="34" charset="-120"/>
                <a:ea typeface="微軟正黑體" pitchFamily="34" charset="-120"/>
              </a:rPr>
            </a:br>
            <a:r>
              <a:rPr kumimoji="1" lang="zh-TW" altLang="en-US" sz="1400" dirty="0" smtClean="0">
                <a:solidFill>
                  <a:srgbClr val="C00000"/>
                </a:solidFill>
                <a:latin typeface="微軟正黑體" pitchFamily="34" charset="-120"/>
                <a:ea typeface="微軟正黑體" pitchFamily="34" charset="-120"/>
              </a:rPr>
              <a:t>欄位寬度太寬。</a:t>
            </a:r>
            <a:endParaRPr kumimoji="1" lang="en-US" altLang="zh-TW" sz="1400" dirty="0" smtClean="0">
              <a:solidFill>
                <a:srgbClr val="C00000"/>
              </a:solidFill>
              <a:latin typeface="微軟正黑體" pitchFamily="34" charset="-120"/>
              <a:ea typeface="微軟正黑體" pitchFamily="34" charset="-120"/>
            </a:endParaRPr>
          </a:p>
          <a:p>
            <a:pPr marL="285750" lvl="0" indent="-285750">
              <a:lnSpc>
                <a:spcPct val="150000"/>
              </a:lnSpc>
              <a:buFont typeface="Arial" pitchFamily="34" charset="0"/>
              <a:buChar char="•"/>
            </a:pPr>
            <a:r>
              <a:rPr kumimoji="1" lang="zh-TW" altLang="en-US" sz="1400" dirty="0" smtClean="0">
                <a:solidFill>
                  <a:srgbClr val="C00000"/>
                </a:solidFill>
                <a:latin typeface="微軟正黑體" pitchFamily="34" charset="-120"/>
                <a:ea typeface="微軟正黑體" pitchFamily="34" charset="-120"/>
              </a:rPr>
              <a:t>下拉選單用點點點表示很不直覺</a:t>
            </a:r>
            <a:endParaRPr kumimoji="1" lang="en-US" altLang="zh-TW" sz="1400" dirty="0" smtClean="0">
              <a:solidFill>
                <a:srgbClr val="C00000"/>
              </a:solidFill>
              <a:latin typeface="微軟正黑體" pitchFamily="34" charset="-120"/>
              <a:ea typeface="微軟正黑體" pitchFamily="34" charset="-120"/>
            </a:endParaRPr>
          </a:p>
        </p:txBody>
      </p:sp>
      <p:sp>
        <p:nvSpPr>
          <p:cNvPr id="7" name="矩形 6"/>
          <p:cNvSpPr/>
          <p:nvPr/>
        </p:nvSpPr>
        <p:spPr>
          <a:xfrm>
            <a:off x="2207909" y="3000763"/>
            <a:ext cx="3089439" cy="1061829"/>
          </a:xfrm>
          <a:prstGeom prst="rect">
            <a:avLst/>
          </a:prstGeom>
        </p:spPr>
        <p:txBody>
          <a:bodyPr wrap="square">
            <a:spAutoFit/>
          </a:bodyPr>
          <a:lstStyle/>
          <a:p>
            <a:pPr marL="285750" lvl="0" indent="-285750">
              <a:lnSpc>
                <a:spcPct val="150000"/>
              </a:lnSpc>
              <a:buFont typeface="Arial" pitchFamily="34" charset="0"/>
              <a:buChar char="•"/>
            </a:pPr>
            <a:r>
              <a:rPr kumimoji="1" lang="zh-TW" altLang="en-US" sz="1400" dirty="0">
                <a:solidFill>
                  <a:srgbClr val="C00000"/>
                </a:solidFill>
                <a:latin typeface="微軟正黑體" pitchFamily="34" charset="-120"/>
                <a:ea typeface="微軟正黑體" pitchFamily="34" charset="-120"/>
              </a:rPr>
              <a:t>紅色按鈕比較適合不可逆的行為</a:t>
            </a:r>
            <a:r>
              <a:rPr kumimoji="1" lang="zh-TW" altLang="en-US" sz="1400" dirty="0" smtClean="0">
                <a:solidFill>
                  <a:srgbClr val="C00000"/>
                </a:solidFill>
                <a:latin typeface="微軟正黑體" pitchFamily="34" charset="-120"/>
                <a:ea typeface="微軟正黑體" pitchFamily="34" charset="-120"/>
              </a:rPr>
              <a:t>，</a:t>
            </a:r>
            <a:br>
              <a:rPr kumimoji="1" lang="en-US" altLang="zh-TW" sz="1400" dirty="0" smtClean="0">
                <a:solidFill>
                  <a:srgbClr val="C00000"/>
                </a:solidFill>
                <a:latin typeface="微軟正黑體" pitchFamily="34" charset="-120"/>
                <a:ea typeface="微軟正黑體" pitchFamily="34" charset="-120"/>
              </a:rPr>
            </a:br>
            <a:r>
              <a:rPr kumimoji="1" lang="zh-TW" altLang="en-US" sz="1400" dirty="0" smtClean="0">
                <a:solidFill>
                  <a:srgbClr val="C00000"/>
                </a:solidFill>
                <a:latin typeface="微軟正黑體" pitchFamily="34" charset="-120"/>
                <a:ea typeface="微軟正黑體" pitchFamily="34" charset="-120"/>
              </a:rPr>
              <a:t>且</a:t>
            </a:r>
            <a:r>
              <a:rPr kumimoji="1" lang="zh-TW" altLang="en-US" sz="1400" dirty="0">
                <a:solidFill>
                  <a:srgbClr val="C00000"/>
                </a:solidFill>
                <a:latin typeface="微軟正黑體" pitchFamily="34" charset="-120"/>
                <a:ea typeface="微軟正黑體" pitchFamily="34" charset="-120"/>
              </a:rPr>
              <a:t>顏色明度高於下方</a:t>
            </a:r>
            <a:r>
              <a:rPr kumimoji="1" lang="en-US" altLang="zh-TW" sz="1400" dirty="0">
                <a:solidFill>
                  <a:srgbClr val="C00000"/>
                </a:solidFill>
                <a:latin typeface="微軟正黑體" pitchFamily="34" charset="-120"/>
                <a:ea typeface="微軟正黑體" pitchFamily="34" charset="-120"/>
              </a:rPr>
              <a:t>FAB</a:t>
            </a:r>
            <a:r>
              <a:rPr kumimoji="1" lang="zh-TW" altLang="en-US" sz="1400" dirty="0">
                <a:solidFill>
                  <a:srgbClr val="C00000"/>
                </a:solidFill>
                <a:latin typeface="微軟正黑體" pitchFamily="34" charset="-120"/>
                <a:ea typeface="微軟正黑體" pitchFamily="34" charset="-120"/>
              </a:rPr>
              <a:t>按鈕</a:t>
            </a:r>
            <a:r>
              <a:rPr kumimoji="1" lang="zh-TW" altLang="en-US" sz="1400" dirty="0" smtClean="0">
                <a:solidFill>
                  <a:srgbClr val="C00000"/>
                </a:solidFill>
                <a:latin typeface="微軟正黑體" pitchFamily="34" charset="-120"/>
                <a:ea typeface="微軟正黑體" pitchFamily="34" charset="-120"/>
              </a:rPr>
              <a:t>，</a:t>
            </a:r>
            <a:br>
              <a:rPr kumimoji="1" lang="en-US" altLang="zh-TW" sz="1400" dirty="0" smtClean="0">
                <a:solidFill>
                  <a:srgbClr val="C00000"/>
                </a:solidFill>
                <a:latin typeface="微軟正黑體" pitchFamily="34" charset="-120"/>
                <a:ea typeface="微軟正黑體" pitchFamily="34" charset="-120"/>
              </a:rPr>
            </a:br>
            <a:r>
              <a:rPr kumimoji="1" lang="zh-TW" altLang="en-US" sz="1400" dirty="0" smtClean="0">
                <a:solidFill>
                  <a:srgbClr val="C00000"/>
                </a:solidFill>
                <a:latin typeface="微軟正黑體" pitchFamily="34" charset="-120"/>
                <a:ea typeface="微軟正黑體" pitchFamily="34" charset="-120"/>
              </a:rPr>
              <a:t>建議</a:t>
            </a:r>
            <a:r>
              <a:rPr kumimoji="1" lang="zh-TW" altLang="en-US" sz="1400" dirty="0">
                <a:solidFill>
                  <a:srgbClr val="C00000"/>
                </a:solidFill>
                <a:latin typeface="微軟正黑體" pitchFamily="34" charset="-120"/>
                <a:ea typeface="微軟正黑體" pitchFamily="34" charset="-120"/>
              </a:rPr>
              <a:t>調整為一般按鈕色系。</a:t>
            </a:r>
            <a:endParaRPr kumimoji="1" lang="en-US" altLang="zh-TW" sz="1400" dirty="0">
              <a:solidFill>
                <a:srgbClr val="C00000"/>
              </a:solidFill>
              <a:latin typeface="微軟正黑體" pitchFamily="34" charset="-120"/>
              <a:ea typeface="微軟正黑體" pitchFamily="34" charset="-120"/>
            </a:endParaRPr>
          </a:p>
        </p:txBody>
      </p:sp>
      <p:sp>
        <p:nvSpPr>
          <p:cNvPr id="8" name="矩形 7"/>
          <p:cNvSpPr/>
          <p:nvPr/>
        </p:nvSpPr>
        <p:spPr>
          <a:xfrm>
            <a:off x="6637284" y="779393"/>
            <a:ext cx="3268716" cy="2354491"/>
          </a:xfrm>
          <a:prstGeom prst="rect">
            <a:avLst/>
          </a:prstGeom>
        </p:spPr>
        <p:txBody>
          <a:bodyPr wrap="square">
            <a:spAutoFit/>
          </a:bodyPr>
          <a:lstStyle/>
          <a:p>
            <a:pPr marL="285750" lvl="0" indent="-285750">
              <a:lnSpc>
                <a:spcPct val="150000"/>
              </a:lnSpc>
              <a:buFont typeface="Arial" pitchFamily="34" charset="0"/>
              <a:buChar char="•"/>
            </a:pPr>
            <a:r>
              <a:rPr kumimoji="1" lang="zh-TW" altLang="en-US" sz="1400" dirty="0">
                <a:solidFill>
                  <a:srgbClr val="C00000"/>
                </a:solidFill>
                <a:latin typeface="微軟正黑體" pitchFamily="34" charset="-120"/>
                <a:ea typeface="微軟正黑體" pitchFamily="34" charset="-120"/>
              </a:rPr>
              <a:t>下方圓形浮動按鈕適用於各頁面相通、但不見得要使用的重要功能</a:t>
            </a:r>
            <a:r>
              <a:rPr kumimoji="1" lang="zh-TW" altLang="en-US" sz="1400" dirty="0" smtClean="0">
                <a:solidFill>
                  <a:srgbClr val="C00000"/>
                </a:solidFill>
                <a:latin typeface="微軟正黑體" pitchFamily="34" charset="-120"/>
                <a:ea typeface="微軟正黑體" pitchFamily="34" charset="-120"/>
              </a:rPr>
              <a:t>。</a:t>
            </a:r>
            <a:r>
              <a:rPr kumimoji="1" lang="en-US" altLang="zh-TW" sz="1400" dirty="0" smtClean="0">
                <a:solidFill>
                  <a:srgbClr val="C00000"/>
                </a:solidFill>
                <a:latin typeface="微軟正黑體" pitchFamily="34" charset="-120"/>
                <a:ea typeface="微軟正黑體" pitchFamily="34" charset="-120"/>
              </a:rPr>
              <a:t>(</a:t>
            </a:r>
            <a:r>
              <a:rPr kumimoji="1" lang="zh-TW" altLang="en-US" sz="1400" dirty="0" smtClean="0">
                <a:solidFill>
                  <a:srgbClr val="C00000"/>
                </a:solidFill>
                <a:latin typeface="微軟正黑體" pitchFamily="34" charset="-120"/>
                <a:ea typeface="微軟正黑體" pitchFamily="34" charset="-120"/>
              </a:rPr>
              <a:t>而且應該是可以移動式的</a:t>
            </a:r>
            <a:r>
              <a:rPr kumimoji="1" lang="en-US" altLang="zh-TW" sz="1400" dirty="0" smtClean="0">
                <a:solidFill>
                  <a:srgbClr val="C00000"/>
                </a:solidFill>
                <a:latin typeface="微軟正黑體" pitchFamily="34" charset="-120"/>
                <a:ea typeface="微軟正黑體" pitchFamily="34" charset="-120"/>
              </a:rPr>
              <a:t>)</a:t>
            </a:r>
            <a:r>
              <a:rPr kumimoji="1" lang="zh-TW" altLang="en-US" sz="1400" dirty="0" smtClean="0">
                <a:solidFill>
                  <a:srgbClr val="C00000"/>
                </a:solidFill>
                <a:latin typeface="微軟正黑體" pitchFamily="34" charset="-120"/>
                <a:ea typeface="微軟正黑體" pitchFamily="34" charset="-120"/>
              </a:rPr>
              <a:t>例如</a:t>
            </a:r>
            <a:r>
              <a:rPr kumimoji="1" lang="zh-TW" altLang="en-US" sz="1400" dirty="0">
                <a:solidFill>
                  <a:srgbClr val="C00000"/>
                </a:solidFill>
                <a:latin typeface="微軟正黑體" pitchFamily="34" charset="-120"/>
                <a:ea typeface="微軟正黑體" pitchFamily="34" charset="-120"/>
              </a:rPr>
              <a:t>新增</a:t>
            </a:r>
            <a:r>
              <a:rPr kumimoji="1" lang="en-US" altLang="zh-TW" sz="1400" dirty="0">
                <a:solidFill>
                  <a:srgbClr val="C00000"/>
                </a:solidFill>
                <a:latin typeface="微軟正黑體" pitchFamily="34" charset="-120"/>
                <a:ea typeface="微軟正黑體" pitchFamily="34" charset="-120"/>
              </a:rPr>
              <a:t>+</a:t>
            </a:r>
            <a:r>
              <a:rPr kumimoji="1" lang="zh-TW" altLang="en-US" sz="1400" dirty="0">
                <a:solidFill>
                  <a:srgbClr val="C00000"/>
                </a:solidFill>
                <a:latin typeface="微軟正黑體" pitchFamily="34" charset="-120"/>
                <a:ea typeface="微軟正黑體" pitchFamily="34" charset="-120"/>
              </a:rPr>
              <a:t>等。本頁面是表單形式</a:t>
            </a:r>
            <a:r>
              <a:rPr kumimoji="1" lang="zh-TW" altLang="en-US" sz="1400" dirty="0" smtClean="0">
                <a:solidFill>
                  <a:srgbClr val="C00000"/>
                </a:solidFill>
                <a:latin typeface="微軟正黑體" pitchFamily="34" charset="-120"/>
                <a:ea typeface="微軟正黑體" pitchFamily="34" charset="-120"/>
              </a:rPr>
              <a:t>，主</a:t>
            </a:r>
            <a:r>
              <a:rPr kumimoji="1" lang="zh-TW" altLang="en-US" sz="1400" dirty="0">
                <a:solidFill>
                  <a:srgbClr val="C00000"/>
                </a:solidFill>
                <a:latin typeface="微軟正黑體" pitchFamily="34" charset="-120"/>
                <a:ea typeface="微軟正黑體" pitchFamily="34" charset="-120"/>
              </a:rPr>
              <a:t>按鈕功能都不相同</a:t>
            </a:r>
            <a:r>
              <a:rPr kumimoji="1" lang="zh-TW" altLang="en-US" sz="1400" dirty="0" smtClean="0">
                <a:solidFill>
                  <a:srgbClr val="C00000"/>
                </a:solidFill>
                <a:latin typeface="微軟正黑體" pitchFamily="34" charset="-120"/>
                <a:ea typeface="微軟正黑體" pitchFamily="34" charset="-120"/>
              </a:rPr>
              <a:t>，位置固定且需要</a:t>
            </a:r>
            <a:r>
              <a:rPr kumimoji="1" lang="zh-TW" altLang="en-US" sz="1400" dirty="0">
                <a:solidFill>
                  <a:srgbClr val="C00000"/>
                </a:solidFill>
                <a:latin typeface="微軟正黑體" pitchFamily="34" charset="-120"/>
                <a:ea typeface="微軟正黑體" pitchFamily="34" charset="-120"/>
              </a:rPr>
              <a:t>文字說明</a:t>
            </a:r>
            <a:r>
              <a:rPr kumimoji="1" lang="zh-TW" altLang="en-US" sz="1400" dirty="0" smtClean="0">
                <a:solidFill>
                  <a:srgbClr val="C00000"/>
                </a:solidFill>
                <a:latin typeface="微軟正黑體" pitchFamily="34" charset="-120"/>
                <a:ea typeface="微軟正黑體" pitchFamily="34" charset="-120"/>
              </a:rPr>
              <a:t>，因此建議還是使用一般的標準</a:t>
            </a:r>
            <a:r>
              <a:rPr kumimoji="1" lang="zh-TW" altLang="en-US" sz="1400" dirty="0">
                <a:solidFill>
                  <a:srgbClr val="C00000"/>
                </a:solidFill>
                <a:latin typeface="微軟正黑體" pitchFamily="34" charset="-120"/>
                <a:ea typeface="微軟正黑體" pitchFamily="34" charset="-120"/>
              </a:rPr>
              <a:t>凸起</a:t>
            </a:r>
            <a:r>
              <a:rPr kumimoji="1" lang="zh-TW" altLang="en-US" sz="1400" dirty="0" smtClean="0">
                <a:solidFill>
                  <a:srgbClr val="C00000"/>
                </a:solidFill>
                <a:latin typeface="微軟正黑體" pitchFamily="34" charset="-120"/>
                <a:ea typeface="微軟正黑體" pitchFamily="34" charset="-120"/>
              </a:rPr>
              <a:t>按鈕</a:t>
            </a:r>
            <a:endParaRPr kumimoji="1" lang="en-US" altLang="zh-TW" sz="1400" dirty="0">
              <a:solidFill>
                <a:srgbClr val="C00000"/>
              </a:solidFill>
              <a:latin typeface="微軟正黑體" pitchFamily="34" charset="-120"/>
              <a:ea typeface="微軟正黑體" pitchFamily="34" charset="-120"/>
            </a:endParaRPr>
          </a:p>
        </p:txBody>
      </p:sp>
      <p:sp>
        <p:nvSpPr>
          <p:cNvPr id="10" name="矩形 9"/>
          <p:cNvSpPr/>
          <p:nvPr/>
        </p:nvSpPr>
        <p:spPr>
          <a:xfrm>
            <a:off x="2014480" y="4288281"/>
            <a:ext cx="3089439" cy="1384995"/>
          </a:xfrm>
          <a:prstGeom prst="rect">
            <a:avLst/>
          </a:prstGeom>
        </p:spPr>
        <p:txBody>
          <a:bodyPr wrap="square">
            <a:spAutoFit/>
          </a:bodyPr>
          <a:lstStyle/>
          <a:p>
            <a:pPr marL="285750" lvl="0" indent="-285750">
              <a:lnSpc>
                <a:spcPct val="150000"/>
              </a:lnSpc>
              <a:buFont typeface="Arial" pitchFamily="34" charset="0"/>
              <a:buChar char="•"/>
            </a:pPr>
            <a:r>
              <a:rPr kumimoji="1" lang="zh-TW" altLang="en-US" sz="1400" dirty="0" smtClean="0">
                <a:solidFill>
                  <a:srgbClr val="C00000"/>
                </a:solidFill>
                <a:latin typeface="微軟正黑體" pitchFamily="34" charset="-120"/>
                <a:ea typeface="微軟正黑體" pitchFamily="34" charset="-120"/>
              </a:rPr>
              <a:t>展開按鈕文意不清，且和批號列表位置錯開很奇怪。另外批量欄位會被按鈕遮住，容易誤觸，建議將說明和批號列表位置交換。</a:t>
            </a:r>
            <a:endParaRPr kumimoji="1" lang="en-US" altLang="zh-TW" sz="1400" dirty="0">
              <a:solidFill>
                <a:srgbClr val="C00000"/>
              </a:solidFill>
              <a:latin typeface="微軟正黑體" pitchFamily="34" charset="-120"/>
              <a:ea typeface="微軟正黑體" pitchFamily="34" charset="-12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89188" y="4345531"/>
            <a:ext cx="5470633" cy="2031325"/>
          </a:xfrm>
          <a:prstGeom prst="rect">
            <a:avLst/>
          </a:prstGeom>
        </p:spPr>
        <p:txBody>
          <a:bodyPr wrap="square">
            <a:spAutoFit/>
          </a:bodyPr>
          <a:lstStyle/>
          <a:p>
            <a:pPr marL="285750" lvl="0" indent="-285750">
              <a:lnSpc>
                <a:spcPct val="150000"/>
              </a:lnSpc>
              <a:buFont typeface="Arial" pitchFamily="34" charset="0"/>
              <a:buChar char="•"/>
            </a:pPr>
            <a:r>
              <a:rPr kumimoji="1" lang="zh-TW" altLang="en-US" sz="1400" dirty="0">
                <a:solidFill>
                  <a:srgbClr val="C00000"/>
                </a:solidFill>
                <a:latin typeface="微軟正黑體" pitchFamily="34" charset="-120"/>
                <a:ea typeface="微軟正黑體" pitchFamily="34" charset="-120"/>
              </a:rPr>
              <a:t>頁簽可調至左側或上方</a:t>
            </a:r>
            <a:r>
              <a:rPr kumimoji="1" lang="en-US" altLang="zh-TW" sz="1400" dirty="0">
                <a:solidFill>
                  <a:srgbClr val="C00000"/>
                </a:solidFill>
                <a:latin typeface="微軟正黑體" pitchFamily="34" charset="-120"/>
                <a:ea typeface="微軟正黑體" pitchFamily="34" charset="-120"/>
              </a:rPr>
              <a:t>(</a:t>
            </a:r>
            <a:r>
              <a:rPr kumimoji="1" lang="zh-TW" altLang="en-US" sz="1400" dirty="0">
                <a:solidFill>
                  <a:srgbClr val="C00000"/>
                </a:solidFill>
                <a:latin typeface="微軟正黑體" pitchFamily="34" charset="-120"/>
                <a:ea typeface="微軟正黑體" pitchFamily="34" charset="-120"/>
              </a:rPr>
              <a:t>如圖</a:t>
            </a:r>
            <a:r>
              <a:rPr kumimoji="1" lang="en-US" altLang="zh-TW" sz="1400" dirty="0">
                <a:solidFill>
                  <a:srgbClr val="C00000"/>
                </a:solidFill>
                <a:latin typeface="微軟正黑體" pitchFamily="34" charset="-120"/>
                <a:ea typeface="微軟正黑體" pitchFamily="34" charset="-120"/>
              </a:rPr>
              <a:t>)</a:t>
            </a:r>
            <a:endParaRPr kumimoji="1" lang="en-US" altLang="zh-TW" sz="1400" dirty="0">
              <a:solidFill>
                <a:srgbClr val="C00000"/>
              </a:solidFill>
              <a:latin typeface="微軟正黑體" pitchFamily="34" charset="-120"/>
              <a:ea typeface="微軟正黑體" pitchFamily="34" charset="-120"/>
            </a:endParaRPr>
          </a:p>
          <a:p>
            <a:pPr marL="285750" lvl="0" indent="-285750">
              <a:lnSpc>
                <a:spcPct val="150000"/>
              </a:lnSpc>
              <a:buFont typeface="Arial" pitchFamily="34" charset="0"/>
              <a:buChar char="•"/>
            </a:pPr>
            <a:r>
              <a:rPr kumimoji="1" lang="zh-TW" altLang="en-US" sz="1400" dirty="0" smtClean="0">
                <a:solidFill>
                  <a:srgbClr val="C00000"/>
                </a:solidFill>
                <a:latin typeface="微軟正黑體" pitchFamily="34" charset="-120"/>
                <a:ea typeface="微軟正黑體" pitchFamily="34" charset="-120"/>
              </a:rPr>
              <a:t>說明調整至批號列表後方。</a:t>
            </a:r>
            <a:endParaRPr kumimoji="1" lang="en-US" altLang="zh-TW" sz="1400" dirty="0" smtClean="0">
              <a:solidFill>
                <a:srgbClr val="C00000"/>
              </a:solidFill>
              <a:latin typeface="微軟正黑體" pitchFamily="34" charset="-120"/>
              <a:ea typeface="微軟正黑體" pitchFamily="34" charset="-120"/>
            </a:endParaRPr>
          </a:p>
          <a:p>
            <a:pPr marL="285750" lvl="0" indent="-285750">
              <a:lnSpc>
                <a:spcPct val="150000"/>
              </a:lnSpc>
              <a:buFont typeface="Arial" pitchFamily="34" charset="0"/>
              <a:buChar char="•"/>
            </a:pPr>
            <a:r>
              <a:rPr kumimoji="1" lang="zh-TW" altLang="en-US" sz="1400" dirty="0" smtClean="0">
                <a:solidFill>
                  <a:srgbClr val="C00000"/>
                </a:solidFill>
                <a:latin typeface="微軟正黑體" pitchFamily="34" charset="-120"/>
                <a:ea typeface="微軟正黑體" pitchFamily="34" charset="-120"/>
              </a:rPr>
              <a:t>主按鈕改回一般框線按鈕。</a:t>
            </a:r>
            <a:endParaRPr kumimoji="1" lang="en-US" altLang="zh-TW" sz="1400" dirty="0" smtClean="0">
              <a:solidFill>
                <a:srgbClr val="C00000"/>
              </a:solidFill>
              <a:latin typeface="微軟正黑體" pitchFamily="34" charset="-120"/>
              <a:ea typeface="微軟正黑體" pitchFamily="34" charset="-120"/>
            </a:endParaRPr>
          </a:p>
          <a:p>
            <a:pPr marL="285750" lvl="0" indent="-285750">
              <a:lnSpc>
                <a:spcPct val="150000"/>
              </a:lnSpc>
              <a:buFont typeface="Arial" pitchFamily="34" charset="0"/>
              <a:buChar char="•"/>
            </a:pPr>
            <a:r>
              <a:rPr kumimoji="1" lang="zh-TW" altLang="en-US" sz="1400" dirty="0" smtClean="0">
                <a:solidFill>
                  <a:srgbClr val="C00000"/>
                </a:solidFill>
                <a:latin typeface="微軟正黑體" pitchFamily="34" charset="-120"/>
                <a:ea typeface="微軟正黑體" pitchFamily="34" charset="-120"/>
              </a:rPr>
              <a:t>緊急度可設為較活潑的圖形表示。</a:t>
            </a:r>
            <a:r>
              <a:rPr kumimoji="1" lang="en-US" altLang="zh-TW" sz="1400" dirty="0" smtClean="0">
                <a:solidFill>
                  <a:srgbClr val="C00000"/>
                </a:solidFill>
                <a:latin typeface="微軟正黑體" pitchFamily="34" charset="-120"/>
                <a:ea typeface="微軟正黑體" pitchFamily="34" charset="-120"/>
              </a:rPr>
              <a:t>(</a:t>
            </a:r>
            <a:r>
              <a:rPr kumimoji="1" lang="zh-TW" altLang="en-US" sz="1400" dirty="0" smtClean="0">
                <a:solidFill>
                  <a:srgbClr val="C00000"/>
                </a:solidFill>
                <a:latin typeface="微軟正黑體" pitchFamily="34" charset="-120"/>
                <a:ea typeface="微軟正黑體" pitchFamily="34" charset="-120"/>
              </a:rPr>
              <a:t>普通、中等、緊急</a:t>
            </a:r>
            <a:r>
              <a:rPr kumimoji="1" lang="en-US" altLang="zh-TW" sz="1400" dirty="0" smtClean="0">
                <a:solidFill>
                  <a:srgbClr val="C00000"/>
                </a:solidFill>
                <a:latin typeface="微軟正黑體" pitchFamily="34" charset="-120"/>
                <a:ea typeface="微軟正黑體" pitchFamily="34" charset="-120"/>
              </a:rPr>
              <a:t>)</a:t>
            </a:r>
            <a:endParaRPr kumimoji="1" lang="en-US" altLang="zh-TW" sz="1400" dirty="0" smtClean="0">
              <a:solidFill>
                <a:srgbClr val="C00000"/>
              </a:solidFill>
              <a:latin typeface="微軟正黑體" pitchFamily="34" charset="-120"/>
              <a:ea typeface="微軟正黑體" pitchFamily="34" charset="-120"/>
            </a:endParaRPr>
          </a:p>
          <a:p>
            <a:pPr marL="285750" lvl="0" indent="-285750">
              <a:lnSpc>
                <a:spcPct val="150000"/>
              </a:lnSpc>
              <a:buFont typeface="Arial" pitchFamily="34" charset="0"/>
              <a:buChar char="•"/>
            </a:pPr>
            <a:r>
              <a:rPr kumimoji="1" lang="zh-TW" altLang="en-US" sz="1400" dirty="0" smtClean="0">
                <a:solidFill>
                  <a:srgbClr val="C00000"/>
                </a:solidFill>
                <a:latin typeface="微軟正黑體" pitchFamily="34" charset="-120"/>
                <a:ea typeface="微軟正黑體" pitchFamily="34" charset="-120"/>
              </a:rPr>
              <a:t>展開按鈕文意不清，建議可改為「計算批數」</a:t>
            </a:r>
            <a:endParaRPr kumimoji="1" lang="en-US" altLang="zh-TW" sz="1400" dirty="0" smtClean="0">
              <a:solidFill>
                <a:srgbClr val="C00000"/>
              </a:solidFill>
              <a:latin typeface="微軟正黑體" pitchFamily="34" charset="-120"/>
              <a:ea typeface="微軟正黑體" pitchFamily="34" charset="-120"/>
            </a:endParaRPr>
          </a:p>
          <a:p>
            <a:pPr marL="285750" lvl="0" indent="-285750">
              <a:lnSpc>
                <a:spcPct val="150000"/>
              </a:lnSpc>
              <a:buFont typeface="Arial" pitchFamily="34" charset="0"/>
              <a:buChar char="•"/>
            </a:pPr>
            <a:r>
              <a:rPr kumimoji="1" lang="zh-TW" altLang="en-US" sz="1400" dirty="0" smtClean="0">
                <a:solidFill>
                  <a:srgbClr val="C00000"/>
                </a:solidFill>
                <a:latin typeface="微軟正黑體" pitchFamily="34" charset="-120"/>
                <a:ea typeface="微軟正黑體" pitchFamily="34" charset="-120"/>
              </a:rPr>
              <a:t>下拉選單改回三角式</a:t>
            </a:r>
            <a:endParaRPr kumimoji="1" lang="en-US" altLang="zh-TW" sz="1400" dirty="0" smtClean="0">
              <a:solidFill>
                <a:srgbClr val="C00000"/>
              </a:solidFill>
              <a:latin typeface="微軟正黑體" pitchFamily="34" charset="-120"/>
              <a:ea typeface="微軟正黑體" pitchFamily="34" charset="-120"/>
            </a:endParaRPr>
          </a:p>
        </p:txBody>
      </p:sp>
      <p:sp>
        <p:nvSpPr>
          <p:cNvPr id="4" name="矩形 3"/>
          <p:cNvSpPr/>
          <p:nvPr/>
        </p:nvSpPr>
        <p:spPr>
          <a:xfrm>
            <a:off x="6422459" y="13932"/>
            <a:ext cx="2741456" cy="646331"/>
          </a:xfrm>
          <a:prstGeom prst="rect">
            <a:avLst/>
          </a:prstGeom>
        </p:spPr>
        <p:txBody>
          <a:bodyPr wrap="none">
            <a:spAutoFit/>
          </a:bodyPr>
          <a:lstStyle/>
          <a:p>
            <a:pPr marL="285750" lvl="0" indent="-285750">
              <a:lnSpc>
                <a:spcPct val="150000"/>
              </a:lnSpc>
              <a:buFont typeface="Arial" pitchFamily="34" charset="0"/>
              <a:buChar char="•"/>
            </a:pPr>
            <a:r>
              <a:rPr kumimoji="1" lang="zh-TW" altLang="en-US" sz="1200" dirty="0" smtClean="0">
                <a:solidFill>
                  <a:srgbClr val="C00000"/>
                </a:solidFill>
                <a:latin typeface="微軟正黑體" pitchFamily="34" charset="-120"/>
                <a:ea typeface="微軟正黑體" pitchFamily="34" charset="-120"/>
              </a:rPr>
              <a:t>上方</a:t>
            </a:r>
            <a:r>
              <a:rPr kumimoji="1" lang="en-US" altLang="zh-TW" sz="1200" dirty="0" err="1" smtClean="0">
                <a:solidFill>
                  <a:srgbClr val="C00000"/>
                </a:solidFill>
                <a:latin typeface="微軟正黑體" pitchFamily="34" charset="-120"/>
                <a:ea typeface="微軟正黑體" pitchFamily="34" charset="-120"/>
              </a:rPr>
              <a:t>titlebar</a:t>
            </a:r>
            <a:r>
              <a:rPr kumimoji="1" lang="zh-TW" altLang="en-US" sz="1200" dirty="0" smtClean="0">
                <a:solidFill>
                  <a:srgbClr val="C00000"/>
                </a:solidFill>
                <a:latin typeface="微軟正黑體" pitchFamily="34" charset="-120"/>
                <a:ea typeface="微軟正黑體" pitchFamily="34" charset="-120"/>
              </a:rPr>
              <a:t>顏色可調，</a:t>
            </a:r>
            <a:br>
              <a:rPr kumimoji="1" lang="en-US" altLang="zh-TW" sz="1200" dirty="0">
                <a:solidFill>
                  <a:srgbClr val="C00000"/>
                </a:solidFill>
                <a:latin typeface="微軟正黑體" pitchFamily="34" charset="-120"/>
                <a:ea typeface="微軟正黑體" pitchFamily="34" charset="-120"/>
              </a:rPr>
            </a:br>
            <a:r>
              <a:rPr kumimoji="1" lang="zh-TW" altLang="en-US" sz="1200" dirty="0" smtClean="0">
                <a:solidFill>
                  <a:srgbClr val="C00000"/>
                </a:solidFill>
                <a:latin typeface="微軟正黑體" pitchFamily="34" charset="-120"/>
                <a:ea typeface="微軟正黑體" pitchFamily="34" charset="-120"/>
              </a:rPr>
              <a:t>沒有原素材所以我先隨便放一個</a:t>
            </a:r>
            <a:r>
              <a:rPr kumimoji="1" lang="en-US" altLang="zh-TW" sz="1200" dirty="0">
                <a:solidFill>
                  <a:srgbClr val="C00000"/>
                </a:solidFill>
                <a:latin typeface="微軟正黑體" pitchFamily="34" charset="-120"/>
                <a:ea typeface="微軟正黑體" pitchFamily="34" charset="-120"/>
              </a:rPr>
              <a:t>~</a:t>
            </a:r>
            <a:endParaRPr kumimoji="1" lang="en-US" altLang="zh-TW" sz="1200" dirty="0">
              <a:solidFill>
                <a:srgbClr val="C00000"/>
              </a:solidFill>
              <a:latin typeface="微軟正黑體" pitchFamily="34" charset="-120"/>
              <a:ea typeface="微軟正黑體" pitchFamily="34" charset="-120"/>
            </a:endParaRPr>
          </a:p>
        </p:txBody>
      </p:sp>
      <p:grpSp>
        <p:nvGrpSpPr>
          <p:cNvPr id="7" name="群組 6"/>
          <p:cNvGrpSpPr/>
          <p:nvPr/>
        </p:nvGrpSpPr>
        <p:grpSpPr>
          <a:xfrm>
            <a:off x="0" y="173420"/>
            <a:ext cx="6422459" cy="3846786"/>
            <a:chOff x="0" y="173420"/>
            <a:chExt cx="6422459" cy="3846786"/>
          </a:xfrm>
        </p:grpSpPr>
        <p:pic>
          <p:nvPicPr>
            <p:cNvPr id="2050" name="Picture 2"/>
            <p:cNvPicPr>
              <a:picLocks noChangeAspect="1" noChangeArrowheads="1"/>
            </p:cNvPicPr>
            <p:nvPr/>
          </p:nvPicPr>
          <p:blipFill rotWithShape="1">
            <a:blip r:embed="rId1">
              <a:extLst>
                <a:ext uri="{28A0092B-C50C-407E-A947-70E740481C1C}">
                  <a14:useLocalDpi xmlns:a14="http://schemas.microsoft.com/office/drawing/2010/main" val="0"/>
                </a:ext>
              </a:extLst>
            </a:blip>
            <a:srcRect l="804" t="10679" r="10919" b="1604"/>
            <a:stretch>
              <a:fillRect/>
            </a:stretch>
          </p:blipFill>
          <p:spPr bwMode="auto">
            <a:xfrm>
              <a:off x="0" y="173420"/>
              <a:ext cx="6422459" cy="3846786"/>
            </a:xfrm>
            <a:prstGeom prst="rect">
              <a:avLst/>
            </a:prstGeom>
            <a:noFill/>
            <a:ln w="9525">
              <a:solidFill>
                <a:schemeClr val="bg1">
                  <a:lumMod val="85000"/>
                </a:schemeClr>
              </a:solidFill>
              <a:miter lim="800000"/>
              <a:headEnd/>
              <a:tailEnd/>
            </a:ln>
            <a:extLst>
              <a:ext uri="{909E8E84-426E-40DD-AFC4-6F175D3DCCD1}">
                <a14:hiddenFill xmlns:a14="http://schemas.microsoft.com/office/drawing/2010/main">
                  <a:solidFill>
                    <a:schemeClr val="accent1"/>
                  </a:solidFill>
                </a14:hiddenFill>
              </a:ext>
            </a:extLst>
          </p:spPr>
        </p:pic>
        <p:sp>
          <p:nvSpPr>
            <p:cNvPr id="6" name="等腰三角形 5"/>
            <p:cNvSpPr/>
            <p:nvPr/>
          </p:nvSpPr>
          <p:spPr>
            <a:xfrm flipV="1">
              <a:off x="4378944" y="646747"/>
              <a:ext cx="28513" cy="18633"/>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TW" altLang="en-US"/>
            </a:p>
          </p:txBody>
        </p:sp>
      </p:grpSp>
      <p:grpSp>
        <p:nvGrpSpPr>
          <p:cNvPr id="8" name="群組 7"/>
          <p:cNvGrpSpPr/>
          <p:nvPr/>
        </p:nvGrpSpPr>
        <p:grpSpPr>
          <a:xfrm>
            <a:off x="4983174" y="614854"/>
            <a:ext cx="4544454" cy="5801711"/>
            <a:chOff x="4983174" y="614854"/>
            <a:chExt cx="4544454" cy="5801711"/>
          </a:xfrm>
        </p:grpSpPr>
        <p:pic>
          <p:nvPicPr>
            <p:cNvPr id="2053" name="Picture 5"/>
            <p:cNvPicPr>
              <a:picLocks noChangeAspect="1" noChangeArrowheads="1"/>
            </p:cNvPicPr>
            <p:nvPr/>
          </p:nvPicPr>
          <p:blipFill rotWithShape="1">
            <a:blip r:embed="rId2">
              <a:extLst>
                <a:ext uri="{28A0092B-C50C-407E-A947-70E740481C1C}">
                  <a14:useLocalDpi xmlns:a14="http://schemas.microsoft.com/office/drawing/2010/main" val="0"/>
                </a:ext>
              </a:extLst>
            </a:blip>
            <a:srcRect l="15268" t="10623" r="44846" b="4902"/>
            <a:stretch>
              <a:fillRect/>
            </a:stretch>
          </p:blipFill>
          <p:spPr bwMode="auto">
            <a:xfrm>
              <a:off x="4983174" y="614854"/>
              <a:ext cx="4544454" cy="5801711"/>
            </a:xfrm>
            <a:prstGeom prst="rect">
              <a:avLst/>
            </a:prstGeom>
            <a:noFill/>
            <a:ln w="9525">
              <a:solidFill>
                <a:schemeClr val="bg1">
                  <a:lumMod val="85000"/>
                </a:schemeClr>
              </a:solidFill>
              <a:miter lim="800000"/>
              <a:headEnd/>
              <a:tailEnd/>
            </a:ln>
            <a:extLst>
              <a:ext uri="{909E8E84-426E-40DD-AFC4-6F175D3DCCD1}">
                <a14:hiddenFill xmlns:a14="http://schemas.microsoft.com/office/drawing/2010/main">
                  <a:solidFill>
                    <a:schemeClr val="accent1"/>
                  </a:solidFill>
                </a14:hiddenFill>
              </a:ext>
            </a:extLst>
          </p:spPr>
        </p:pic>
        <p:sp>
          <p:nvSpPr>
            <p:cNvPr id="11" name="等腰三角形 10"/>
            <p:cNvSpPr/>
            <p:nvPr/>
          </p:nvSpPr>
          <p:spPr>
            <a:xfrm flipV="1">
              <a:off x="9071214" y="1538607"/>
              <a:ext cx="28513" cy="18633"/>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TW" altLang="en-US"/>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813460" y="6151079"/>
            <a:ext cx="7971652" cy="415498"/>
          </a:xfrm>
          <a:prstGeom prst="rect">
            <a:avLst/>
          </a:prstGeom>
          <a:noFill/>
        </p:spPr>
        <p:txBody>
          <a:bodyPr wrap="square" rtlCol="0">
            <a:spAutoFit/>
          </a:bodyPr>
          <a:lstStyle/>
          <a:p>
            <a:pPr>
              <a:lnSpc>
                <a:spcPct val="150000"/>
              </a:lnSpc>
            </a:pPr>
            <a:r>
              <a:rPr kumimoji="1" lang="zh-CN" altLang="en-US" sz="1400" dirty="0" smtClean="0"/>
              <a:t>其他网站主操作頁面参考</a:t>
            </a:r>
            <a:endParaRPr kumimoji="1" lang="en-US" altLang="zh-CN" sz="1200" dirty="0"/>
          </a:p>
        </p:txBody>
      </p:sp>
      <p:pic>
        <p:nvPicPr>
          <p:cNvPr id="5" name="Picture 2" descr="IMAC"/>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20055" y="2314941"/>
            <a:ext cx="2940436" cy="383613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software」的圖片搜尋結果"/>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41558" y="2860091"/>
            <a:ext cx="4649790" cy="362959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M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45752" y="187671"/>
            <a:ext cx="3791611" cy="259552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0"/>
            <a:ext cx="9906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98617" y="161252"/>
            <a:ext cx="8040209" cy="4892920"/>
          </a:xfrm>
          <a:prstGeom prst="rect">
            <a:avLst/>
          </a:prstGeom>
        </p:spPr>
      </p:pic>
      <p:sp>
        <p:nvSpPr>
          <p:cNvPr id="5" name="文本框 4"/>
          <p:cNvSpPr txBox="1"/>
          <p:nvPr/>
        </p:nvSpPr>
        <p:spPr>
          <a:xfrm>
            <a:off x="967174" y="5173618"/>
            <a:ext cx="7971652" cy="1384995"/>
          </a:xfrm>
          <a:prstGeom prst="rect">
            <a:avLst/>
          </a:prstGeom>
          <a:noFill/>
        </p:spPr>
        <p:txBody>
          <a:bodyPr wrap="square" rtlCol="0">
            <a:spAutoFit/>
          </a:bodyPr>
          <a:lstStyle/>
          <a:p>
            <a:pPr>
              <a:lnSpc>
                <a:spcPct val="150000"/>
              </a:lnSpc>
            </a:pPr>
            <a:r>
              <a:rPr kumimoji="1" lang="zh-CN" altLang="en-US" sz="1400" dirty="0" smtClean="0">
                <a:solidFill>
                  <a:schemeClr val="bg1"/>
                </a:solidFill>
              </a:rPr>
              <a:t>主操作頁面有比較大的調整，主要原因如下：</a:t>
            </a:r>
            <a:endParaRPr kumimoji="1" lang="en-US" altLang="zh-CN" sz="1400" dirty="0" smtClean="0">
              <a:solidFill>
                <a:schemeClr val="bg1"/>
              </a:solidFill>
            </a:endParaRPr>
          </a:p>
          <a:p>
            <a:pPr>
              <a:lnSpc>
                <a:spcPct val="150000"/>
              </a:lnSpc>
            </a:pPr>
            <a:r>
              <a:rPr kumimoji="1" lang="en-US" altLang="zh-CN" sz="1400" dirty="0" smtClean="0">
                <a:solidFill>
                  <a:schemeClr val="bg1"/>
                </a:solidFill>
              </a:rPr>
              <a:t>1.</a:t>
            </a:r>
            <a:r>
              <a:rPr kumimoji="1" lang="zh-CN" altLang="en-US" sz="1400" dirty="0" smtClean="0">
                <a:solidFill>
                  <a:schemeClr val="bg1"/>
                </a:solidFill>
              </a:rPr>
              <a:t>後台系統一般都是以數據和信息反饋為主，內容量佔比較重，為了便於用戶操作，後台系統頁面一般會採用簡單明了的</a:t>
            </a:r>
            <a:r>
              <a:rPr kumimoji="1" lang="en-US" altLang="zh-CN" sz="1400" dirty="0" smtClean="0">
                <a:solidFill>
                  <a:schemeClr val="bg1"/>
                </a:solidFill>
              </a:rPr>
              <a:t>tab</a:t>
            </a:r>
            <a:r>
              <a:rPr kumimoji="1" lang="zh-CN" altLang="en-US" sz="1400" dirty="0" smtClean="0">
                <a:solidFill>
                  <a:schemeClr val="bg1"/>
                </a:solidFill>
              </a:rPr>
              <a:t>頁簽和側邊欄頁簽方式來引導用戶去操作，進而完成目標任務。</a:t>
            </a:r>
            <a:endParaRPr kumimoji="1" lang="en-US" altLang="zh-CN" sz="1400" dirty="0" smtClean="0">
              <a:solidFill>
                <a:schemeClr val="bg1"/>
              </a:solidFill>
            </a:endParaRPr>
          </a:p>
          <a:p>
            <a:pPr>
              <a:lnSpc>
                <a:spcPct val="150000"/>
              </a:lnSpc>
            </a:pPr>
            <a:r>
              <a:rPr kumimoji="1" lang="en-US" altLang="zh-CN" sz="1400" dirty="0" smtClean="0">
                <a:solidFill>
                  <a:schemeClr val="bg1"/>
                </a:solidFill>
              </a:rPr>
              <a:t>2.</a:t>
            </a:r>
            <a:r>
              <a:rPr kumimoji="1" lang="zh-CN" altLang="en-US" sz="1400" dirty="0" smtClean="0">
                <a:solidFill>
                  <a:schemeClr val="bg1"/>
                </a:solidFill>
              </a:rPr>
              <a:t>在這種頁面，用戶可以隨時隨地了解自己在整個流程中的哪個位置，只用專注于當前操作即可。</a:t>
            </a:r>
            <a:endParaRPr kumimoji="1" lang="en-US" altLang="zh-CN" sz="1200" dirty="0">
              <a:solidFill>
                <a:schemeClr val="bg1"/>
              </a:solidFill>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2251</Words>
  <Application>WPS Presentation</Application>
  <PresentationFormat>A4 紙張 (210x297 公釐)</PresentationFormat>
  <Paragraphs>114</Paragraphs>
  <Slides>20</Slides>
  <Notes>0</Notes>
  <HiddenSlides>0</HiddenSlides>
  <MMClips>0</MMClips>
  <ScaleCrop>false</ScaleCrop>
  <HeadingPairs>
    <vt:vector size="4" baseType="variant">
      <vt:variant>
        <vt:lpstr>主题</vt:lpstr>
      </vt:variant>
      <vt:variant>
        <vt:i4>1</vt:i4>
      </vt:variant>
      <vt:variant>
        <vt:lpstr>幻灯片标题</vt:lpstr>
      </vt:variant>
      <vt:variant>
        <vt:i4>20</vt:i4>
      </vt:variant>
    </vt:vector>
  </HeadingPairs>
  <TitlesOfParts>
    <vt:vector size="21"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saki</cp:lastModifiedBy>
  <cp:revision>42</cp:revision>
  <dcterms:created xsi:type="dcterms:W3CDTF">2017-08-08T06:07:00Z</dcterms:created>
  <dcterms:modified xsi:type="dcterms:W3CDTF">2017-08-09T03:52:08Z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1028-10.8.0.5615</vt:lpwstr>
  </property>
</Properties>
</file>

<file path=docProps/thumbnail.jpeg>
</file>